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27" d="100"/>
          <a:sy n="127" d="100"/>
        </p:scale>
        <p:origin x="552" y="184"/>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10/21/23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10/21/23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Data Collection and Analysis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1101968" y="5533292"/>
            <a:ext cx="2883877" cy="369332"/>
          </a:xfrm>
          <a:prstGeom prst="rect">
            <a:avLst/>
          </a:prstGeom>
          <a:noFill/>
        </p:spPr>
        <p:txBody>
          <a:bodyPr wrap="square" rtlCol="0">
            <a:spAutoFit/>
          </a:bodyPr>
          <a:lstStyle/>
          <a:p>
            <a:r>
              <a:rPr lang="en-US" dirty="0"/>
              <a:t>May 6,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306" y="2078182"/>
                <a:ext cx="11027094" cy="39096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Law of large numbers: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charset="0"/>
                    <a:ea typeface="Arial" charset="0"/>
                    <a:cs typeface="Arial" charset="0"/>
                  </a:rPr>
                  <a:t>Lim</a:t>
                </a:r>
                <a:r>
                  <a:rPr lang="en-US" baseline="-25000" dirty="0">
                    <a:latin typeface="Arial" charset="0"/>
                    <a:ea typeface="Arial" charset="0"/>
                    <a:cs typeface="Arial" charset="0"/>
                  </a:rPr>
                  <a:t>x</a:t>
                </a:r>
                <a:r>
                  <a:rPr lang="en-US" baseline="-25000"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𝑃</m:t>
                    </m:r>
                    <m:d>
                      <m:dPr>
                        <m:ctrlPr>
                          <a:rPr lang="en-US" b="0" i="1" smtClean="0">
                            <a:latin typeface="Cambria Math" panose="02040503050406030204" pitchFamily="18" charset="0"/>
                            <a:ea typeface="Arial" charset="0"/>
                            <a:cs typeface="Arial" charset="0"/>
                            <a:sym typeface="Wingdings" pitchFamily="2" charset="2"/>
                          </a:rPr>
                        </m:ctrlPr>
                      </m:dPr>
                      <m:e>
                        <m:d>
                          <m:dPr>
                            <m:begChr m:val="|"/>
                            <m:endChr m:val="|"/>
                            <m:ctrlPr>
                              <a:rPr lang="en-US" b="0" i="1" smtClean="0">
                                <a:latin typeface="Cambria Math" panose="02040503050406030204" pitchFamily="18" charset="0"/>
                                <a:ea typeface="Arial" charset="0"/>
                                <a:cs typeface="Arial" charset="0"/>
                                <a:sym typeface="Wingdings" pitchFamily="2" charset="2"/>
                              </a:rPr>
                            </m:ctrlPr>
                          </m:dPr>
                          <m:e>
                            <m:f>
                              <m:fPr>
                                <m:ctrlPr>
                                  <a:rPr lang="en-US" b="0" i="1" smtClean="0">
                                    <a:latin typeface="Cambria Math" panose="02040503050406030204" pitchFamily="18" charset="0"/>
                                    <a:cs typeface="Arial" charset="0"/>
                                    <a:sym typeface="Wingdings" pitchFamily="2" charset="2"/>
                                  </a:rPr>
                                </m:ctrlPr>
                              </m:fPr>
                              <m:num>
                                <m:sSub>
                                  <m:sSubPr>
                                    <m:ctrlPr>
                                      <a:rPr lang="en-US" b="0" i="1" smtClean="0">
                                        <a:latin typeface="Cambria Math" panose="02040503050406030204" pitchFamily="18" charset="0"/>
                                        <a:cs typeface="Arial" charset="0"/>
                                        <a:sym typeface="Wingdings" pitchFamily="2" charset="2"/>
                                      </a:rPr>
                                    </m:ctrlPr>
                                  </m:sSubPr>
                                  <m:e>
                                    <m:r>
                                      <a:rPr lang="en-US" b="0" i="1" smtClean="0">
                                        <a:latin typeface="Cambria Math" panose="02040503050406030204" pitchFamily="18" charset="0"/>
                                        <a:cs typeface="Arial" charset="0"/>
                                        <a:sym typeface="Wingdings" pitchFamily="2" charset="2"/>
                                      </a:rPr>
                                      <m:t>𝑆</m:t>
                                    </m:r>
                                  </m:e>
                                  <m:sub>
                                    <m:r>
                                      <a:rPr lang="en-US" b="0" i="1" smtClean="0">
                                        <a:latin typeface="Cambria Math" panose="02040503050406030204" pitchFamily="18" charset="0"/>
                                        <a:cs typeface="Arial" charset="0"/>
                                        <a:sym typeface="Wingdings" pitchFamily="2" charset="2"/>
                                      </a:rPr>
                                      <m:t>𝑛</m:t>
                                    </m:r>
                                  </m:sub>
                                </m:sSub>
                              </m:num>
                              <m:den>
                                <m:r>
                                  <a:rPr lang="en-US" b="0" i="1" smtClean="0">
                                    <a:latin typeface="Cambria Math" panose="02040503050406030204" pitchFamily="18" charset="0"/>
                                    <a:cs typeface="Arial" charset="0"/>
                                    <a:sym typeface="Wingdings" pitchFamily="2" charset="2"/>
                                  </a:rPr>
                                  <m:t>𝑛</m:t>
                                </m:r>
                              </m:den>
                            </m:f>
                            <m:r>
                              <a:rPr lang="en-US" b="0" i="1" smtClean="0">
                                <a:latin typeface="Cambria Math" panose="02040503050406030204" pitchFamily="18" charset="0"/>
                                <a:cs typeface="Arial" charset="0"/>
                                <a:sym typeface="Wingdings" pitchFamily="2" charset="2"/>
                              </a:rPr>
                              <m:t> − </m:t>
                            </m:r>
                            <m:r>
                              <a:rPr lang="en-US"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b="0" i="1" smtClean="0">
                            <a:latin typeface="Cambria Math" panose="02040503050406030204" pitchFamily="18" charset="0"/>
                            <a:ea typeface="Cambria Math" panose="02040503050406030204" pitchFamily="18" charset="0"/>
                            <a:cs typeface="Arial" charset="0"/>
                            <a:sym typeface="Wingdings" pitchFamily="2" charset="2"/>
                          </a:rPr>
                          <m:t>≥</m:t>
                        </m:r>
                        <m:r>
                          <a:rPr lang="en-US"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One of the most important theorems in probability is the central limit theorem which strengthens the law of large numbers.</a:t>
                </a:r>
              </a:p>
              <a:p>
                <a:pPr marL="342900" indent="-342900" algn="l">
                  <a:buFont typeface="Arial" panose="020B0604020202020204" pitchFamily="34" charset="0"/>
                  <a:buChar char="•"/>
                </a:pPr>
                <a:r>
                  <a:rPr lang="en-US" sz="2000" dirty="0">
                    <a:latin typeface="Arial" charset="0"/>
                    <a:ea typeface="Arial" charset="0"/>
                    <a:cs typeface="Arial" charset="0"/>
                  </a:rPr>
                  <a:t>Central Limit Theorem: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Let T</a:t>
                </a:r>
                <a:r>
                  <a:rPr lang="en-US" sz="2000" baseline="-25000" dirty="0">
                    <a:latin typeface="Arial" charset="0"/>
                    <a:ea typeface="Arial" charset="0"/>
                    <a:cs typeface="Arial" charset="0"/>
                  </a:rPr>
                  <a:t>n</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𝑆</m:t>
                        </m:r>
                        <m:r>
                          <a:rPr lang="en-US" sz="2000" b="0" i="1" baseline="-25000"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ea typeface="Cambria Math" panose="02040503050406030204" pitchFamily="18" charset="0"/>
                            <a:cs typeface="Arial" charset="0"/>
                          </a:rPr>
                          <m:t>𝜇</m:t>
                        </m:r>
                      </m:num>
                      <m:den>
                        <m:r>
                          <a:rPr lang="en-US" sz="2000" i="1" smtClean="0">
                            <a:latin typeface="Cambria Math" panose="02040503050406030204" pitchFamily="18" charset="0"/>
                            <a:ea typeface="Cambria Math" panose="02040503050406030204" pitchFamily="18" charset="0"/>
                            <a:cs typeface="Arial" charset="0"/>
                          </a:rPr>
                          <m:t>𝜎</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𝑛</m:t>
                        </m:r>
                      </m:den>
                    </m:f>
                  </m:oMath>
                </a14:m>
                <a:r>
                  <a:rPr lang="en-US" sz="2000" dirty="0">
                    <a:latin typeface="Arial" charset="0"/>
                    <a:ea typeface="Arial" charset="0"/>
                    <a:cs typeface="Arial" charset="0"/>
                  </a:rPr>
                  <a:t>.  Then</a:t>
                </a:r>
              </a:p>
              <a:p>
                <a:pPr lvl="1" algn="l"/>
                <a:r>
                  <a:rPr lang="en-US" dirty="0">
                    <a:latin typeface="Arial" charset="0"/>
                    <a:ea typeface="Arial" charset="0"/>
                    <a:cs typeface="Arial" charset="0"/>
                  </a:rPr>
                  <a:t>P(a ≤ T</a:t>
                </a:r>
                <a:r>
                  <a:rPr lang="en-US" baseline="-25000" dirty="0">
                    <a:latin typeface="Arial" charset="0"/>
                    <a:ea typeface="Arial" charset="0"/>
                    <a:cs typeface="Arial" charset="0"/>
                  </a:rPr>
                  <a:t>n </a:t>
                </a:r>
                <a:r>
                  <a:rPr lang="en-US" dirty="0">
                    <a:latin typeface="Arial" charset="0"/>
                    <a:ea typeface="Arial" charset="0"/>
                    <a:cs typeface="Arial" charset="0"/>
                  </a:rPr>
                  <a:t>≤ b)=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ad>
                          <m:radPr>
                            <m:degHide m:val="on"/>
                            <m:ctrlPr>
                              <a:rPr lang="en-US" b="0" i="1" smtClean="0">
                                <a:latin typeface="Cambria Math" panose="02040503050406030204" pitchFamily="18" charset="0"/>
                                <a:cs typeface="Arial" charset="0"/>
                              </a:rPr>
                            </m:ctrlPr>
                          </m:radPr>
                          <m:deg/>
                          <m:e>
                            <m:r>
                              <m:rPr>
                                <m:nor/>
                              </m:rPr>
                              <a:rPr lang="en-US" b="0" i="0" smtClean="0">
                                <a:latin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𝑎</m:t>
                        </m:r>
                      </m:sub>
                      <m:sup>
                        <m:r>
                          <a:rPr lang="en-US" b="0" i="1" smtClean="0">
                            <a:latin typeface="Cambria Math" panose="02040503050406030204" pitchFamily="18" charset="0"/>
                            <a:cs typeface="Arial" charset="0"/>
                          </a:rPr>
                          <m:t>𝑏</m:t>
                        </m:r>
                      </m:sup>
                      <m:e>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𝑥</m:t>
                                    </m:r>
                                    <m:r>
                                      <a:rPr lang="en-US" b="0" i="1" baseline="30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a:t>
                </a:r>
              </a:p>
              <a:p>
                <a:pPr marL="342900" indent="-342900" algn="l">
                  <a:buFont typeface="Arial"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306" y="2078182"/>
                <a:ext cx="11027094" cy="3909665"/>
              </a:xfrm>
              <a:blipFill>
                <a:blip r:embed="rId3"/>
                <a:stretch>
                  <a:fillRect l="-460" t="-1623" b="-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RNN</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Language models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generation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Translation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speech recognition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summarization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References</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https://medium.com/dejunhuang</a:t>
            </a:r>
          </a:p>
          <a:p>
            <a:pPr marL="800100" lvl="1" indent="-342900" algn="l">
              <a:lnSpc>
                <a:spcPct val="100000"/>
              </a:lnSpc>
              <a:spcBef>
                <a:spcPts val="0"/>
              </a:spcBef>
              <a:buFont typeface="Arial" panose="020B0604020202020204" pitchFamily="34" charset="0"/>
              <a:buChar char="•"/>
            </a:pPr>
            <a:r>
              <a:rPr lang="en-US" sz="1600" dirty="0" err="1">
                <a:latin typeface="Arial" charset="0"/>
                <a:ea typeface="Arial" charset="0"/>
                <a:cs typeface="Arial" charset="0"/>
              </a:rPr>
              <a:t>leewayhertz.com</a:t>
            </a:r>
            <a:r>
              <a:rPr lang="en-US" sz="1600" dirty="0">
                <a:latin typeface="Arial" charset="0"/>
                <a:ea typeface="Arial" charset="0"/>
                <a:cs typeface="Arial" charset="0"/>
              </a:rPr>
              <a:t>/artificial-intelligence-application-development-company</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a:t>
            </a:r>
            <a:r>
              <a:rPr lang="en-US" sz="1600" dirty="0" err="1">
                <a:latin typeface="Arial" charset="0"/>
                <a:ea typeface="Arial" charset="0"/>
                <a:cs typeface="Arial" charset="0"/>
              </a:rPr>
              <a:t>www.analyticsvidhya.com</a:t>
            </a:r>
            <a:r>
              <a:rPr lang="en-US" sz="1600" dirty="0">
                <a:latin typeface="Arial" charset="0"/>
                <a:ea typeface="Arial" charset="0"/>
                <a:cs typeface="Arial" charset="0"/>
              </a:rPr>
              <a:t>/</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196" y="3109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426720" y="1488257"/>
            <a:ext cx="9675223" cy="1459875"/>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hlinkClick r:id="rId3"/>
              </a:rPr>
              <a:t>https://www.altexsoft.com/blog/generative-ai/</a:t>
            </a:r>
            <a:endParaRPr lang="en-US"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Generative Adversarial Networks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Generator and Discriminator are both NN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Train them both and add noise</a:t>
            </a:r>
          </a:p>
          <a:p>
            <a:pPr marL="800100" lvl="1"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r>
              <a:rPr lang="en-US" sz="2000" dirty="0">
                <a:latin typeface="Arial" charset="0"/>
                <a:ea typeface="Arial" charset="0"/>
                <a:cs typeface="Arial" charset="0"/>
              </a:rPr>
              <a:t>Transformers</a:t>
            </a:r>
            <a:r>
              <a:rPr lang="en-US" sz="1800" dirty="0">
                <a:latin typeface="Arial" charset="0"/>
                <a:ea typeface="Arial" charset="0"/>
                <a:cs typeface="Arial" charset="0"/>
              </a:rPr>
              <a:t>: </a:t>
            </a:r>
            <a:r>
              <a:rPr lang="en-US" sz="1800" i="0" dirty="0">
                <a:solidFill>
                  <a:srgbClr val="000000"/>
                </a:solidFill>
                <a:effectLst/>
                <a:latin typeface="Lucida Grande" panose="020B0600040502020204" pitchFamily="34" charset="0"/>
              </a:rPr>
              <a:t>Attention Is All You Need</a:t>
            </a:r>
          </a:p>
          <a:p>
            <a:pPr algn="l"/>
            <a:r>
              <a:rPr lang="en-US" sz="1800" i="0" strike="noStrike" dirty="0">
                <a:solidFill>
                  <a:srgbClr val="000000"/>
                </a:solidFill>
                <a:effectLst/>
                <a:latin typeface="Lucida Grande" panose="020B0600040502020204" pitchFamily="34" charset="0"/>
                <a:hlinkClick r:id="rId4"/>
              </a:rPr>
              <a:t>Ashish Vaswani</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5"/>
              </a:rPr>
              <a:t>Noam Shazeer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6"/>
              </a:rPr>
              <a:t>Niki Parmar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7"/>
              </a:rPr>
              <a:t>Jakob Uszkoreit</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8"/>
              </a:rPr>
              <a:t>Llion Jones</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9"/>
              </a:rPr>
              <a:t>Aidan N. Gomez</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0"/>
              </a:rPr>
              <a:t>Lukasz Kaiser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1"/>
              </a:rPr>
              <a:t>Illia Polosukhin</a:t>
            </a:r>
            <a:endParaRPr lang="en-US" sz="1800" i="0" dirty="0">
              <a:solidFill>
                <a:srgbClr val="000000"/>
              </a:solidFill>
              <a:effectLst/>
              <a:latin typeface="Lucida Grande" panose="020B0600040502020204" pitchFamily="34" charset="0"/>
            </a:endParaRPr>
          </a:p>
          <a:p>
            <a:pPr marL="342900"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1243" y="2323070"/>
            <a:ext cx="6027301" cy="39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44" y="1570708"/>
            <a:ext cx="6520371" cy="53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Papers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buFont typeface="+mj-lt"/>
              <a:buAutoNum type="arabicPeriod"/>
            </a:pPr>
            <a:r>
              <a:rPr lang="en-US" sz="2000" b="0" dirty="0">
                <a:effectLst/>
                <a:latin typeface="Calibri" panose="020F0502020204030204" pitchFamily="34" charset="0"/>
                <a:cs typeface="Calibri" panose="020F0502020204030204" pitchFamily="34" charset="0"/>
              </a:rPr>
              <a:t>Ashish Vaswani et al,</a:t>
            </a:r>
            <a:r>
              <a:rPr lang="en-US" sz="2000" dirty="0">
                <a:latin typeface="Calibri" panose="020F0502020204030204" pitchFamily="34" charset="0"/>
                <a:cs typeface="Calibri" panose="020F0502020204030204" pitchFamily="34" charset="0"/>
              </a:rPr>
              <a:t>  </a:t>
            </a:r>
            <a:r>
              <a:rPr lang="en-US" sz="2000" b="0" dirty="0">
                <a:effectLst/>
                <a:latin typeface="Calibri" panose="020F0502020204030204" pitchFamily="34" charset="0"/>
                <a:cs typeface="Calibri" panose="020F0502020204030204" pitchFamily="34" charset="0"/>
              </a:rPr>
              <a:t>Attention Is All You Need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b="0" dirty="0" err="1">
                <a:effectLst/>
                <a:latin typeface="Calibri" panose="020F0502020204030204" pitchFamily="34" charset="0"/>
                <a:cs typeface="Calibri" panose="020F0502020204030204" pitchFamily="34" charset="0"/>
              </a:rPr>
              <a:t>XLNet</a:t>
            </a:r>
            <a:r>
              <a:rPr lang="en-US" sz="2000" b="0" dirty="0">
                <a:effectLst/>
                <a:latin typeface="Calibri" panose="020F0502020204030204" pitchFamily="34" charset="0"/>
                <a:cs typeface="Calibri" panose="020F0502020204030204" pitchFamily="34" charset="0"/>
              </a:rPr>
              <a:t>: Generalized Autoregressive Pretraining for Language Understanding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Gshard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Devlin </a:t>
            </a:r>
            <a:r>
              <a:rPr lang="en-US" sz="2000" dirty="0" err="1">
                <a:latin typeface="Calibri" panose="020F0502020204030204" pitchFamily="34" charset="0"/>
                <a:cs typeface="Calibri" panose="020F0502020204030204" pitchFamily="34" charset="0"/>
              </a:rPr>
              <a:t>ey</a:t>
            </a:r>
            <a:r>
              <a:rPr lang="en-US" sz="2000" dirty="0">
                <a:latin typeface="Calibri" panose="020F0502020204030204" pitchFamily="34" charset="0"/>
                <a:cs typeface="Calibri" panose="020F0502020204030204" pitchFamily="34" charset="0"/>
              </a:rPr>
              <a:t> al, BERT</a:t>
            </a:r>
          </a:p>
          <a:p>
            <a:pPr marL="342900" indent="-342900" algn="l">
              <a:buFont typeface="+mj-lt"/>
              <a:buAutoNum type="arabicPeriod"/>
            </a:pPr>
            <a:endParaRPr lang="en-US" sz="1600" dirty="0"/>
          </a:p>
          <a:p>
            <a:pPr marL="342900" indent="-342900" algn="l">
              <a:buFont typeface="+mj-lt"/>
              <a:buAutoNum type="arabicPeriod"/>
            </a:pPr>
            <a:endParaRPr lang="en-US" sz="20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4375" y="1913419"/>
                <a:ext cx="11066318" cy="3959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Chi squared distribution: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𝜐</a:t>
                </a:r>
                <a:r>
                  <a:rPr lang="en-US" sz="2000" dirty="0">
                    <a:latin typeface="Arial" charset="0"/>
                    <a:ea typeface="Arial" charset="0"/>
                    <a:cs typeface="Arial" charset="0"/>
                  </a:rPr>
                  <a:t> be independent, normally distributed random variables with mean 0 and variance 1.  Define 𝜒</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𝜐</a:t>
                </a:r>
                <a:r>
                  <a:rPr lang="en-US" sz="2000" baseline="30000" dirty="0">
                    <a:latin typeface="Arial" charset="0"/>
                    <a:ea typeface="Arial" charset="0"/>
                    <a:cs typeface="Arial" charset="0"/>
                  </a:rPr>
                  <a:t>2</a:t>
                </a:r>
                <a:r>
                  <a:rPr lang="en-US" sz="2000" dirty="0">
                    <a:latin typeface="Arial" charset="0"/>
                    <a:ea typeface="Arial" charset="0"/>
                    <a:cs typeface="Arial" charset="0"/>
                  </a:rPr>
                  <a:t>.  For x≥0, k= 𝜐/2,</a:t>
                </a:r>
              </a:p>
              <a:p>
                <a:pPr lvl="1" algn="l"/>
                <a:r>
                  <a:rPr lang="en-US" dirty="0">
                    <a:latin typeface="Arial" charset="0"/>
                    <a:ea typeface="Arial" charset="0"/>
                    <a:cs typeface="Arial" charset="0"/>
                  </a:rPr>
                  <a:t>P(𝜒</a:t>
                </a:r>
                <a:r>
                  <a:rPr lang="en-US" baseline="30000" dirty="0">
                    <a:latin typeface="Arial" charset="0"/>
                    <a:ea typeface="Arial" charset="0"/>
                    <a:cs typeface="Arial" charset="0"/>
                  </a:rPr>
                  <a:t>2</a:t>
                </a:r>
                <a:r>
                  <a:rPr lang="en-US" dirty="0">
                    <a:latin typeface="Arial" charset="0"/>
                    <a:ea typeface="Arial" charset="0"/>
                    <a:cs typeface="Arial" charset="0"/>
                  </a:rPr>
                  <a:t> ≤x)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r>
                          <a:rPr lang="en-US" b="0" i="1" baseline="30000" smtClean="0">
                            <a:latin typeface="Cambria Math" panose="02040503050406030204" pitchFamily="18" charset="0"/>
                            <a:cs typeface="Arial" charset="0"/>
                          </a:rPr>
                          <m:t>𝑘</m:t>
                        </m:r>
                        <m:r>
                          <m:rPr>
                            <m:sty m:val="p"/>
                          </m:rPr>
                          <a:rPr lang="el-GR" b="0" i="1" smtClean="0">
                            <a:latin typeface="Cambria Math" panose="02040503050406030204" pitchFamily="18" charset="0"/>
                            <a:ea typeface="Cambria Math" panose="02040503050406030204" pitchFamily="18" charset="0"/>
                            <a:cs typeface="Arial" charset="0"/>
                          </a:rPr>
                          <m:t>Γ</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𝑘</m:t>
                        </m:r>
                        <m:r>
                          <a:rPr lang="en-US" b="0" i="1" smtClean="0">
                            <a:latin typeface="Cambria Math" panose="02040503050406030204" pitchFamily="18" charset="0"/>
                            <a:ea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0</m:t>
                        </m:r>
                      </m:sub>
                      <m:sup>
                        <m:r>
                          <a:rPr lang="en-US" b="0" i="1" smtClean="0">
                            <a:latin typeface="Cambria Math" panose="02040503050406030204" pitchFamily="18" charset="0"/>
                            <a:cs typeface="Arial" charset="0"/>
                          </a:rPr>
                          <m:t>𝑥</m:t>
                        </m:r>
                      </m:sup>
                      <m:e>
                        <m:r>
                          <a:rPr lang="en-US" b="0" i="1" smtClean="0">
                            <a:latin typeface="Cambria Math" panose="02040503050406030204" pitchFamily="18" charset="0"/>
                            <a:cs typeface="Arial" charset="0"/>
                          </a:rPr>
                          <m:t>𝑢</m:t>
                        </m:r>
                        <m:r>
                          <a:rPr lang="en-US" b="0" i="1" smtClean="0">
                            <a:latin typeface="Cambria Math" panose="02040503050406030204" pitchFamily="18" charset="0"/>
                            <a:cs typeface="Arial" charset="0"/>
                          </a:rPr>
                          <m:t> </m:t>
                        </m:r>
                        <m:d>
                          <m:dPr>
                            <m:ctrlPr>
                              <a:rPr lang="en-US" b="0" i="1" baseline="30000" smtClean="0">
                                <a:latin typeface="Cambria Math" panose="02040503050406030204" pitchFamily="18" charset="0"/>
                                <a:cs typeface="Arial" charset="0"/>
                              </a:rPr>
                            </m:ctrlPr>
                          </m:dPr>
                          <m:e>
                            <m:r>
                              <a:rPr lang="en-US" b="0" i="1" baseline="30000" smtClean="0">
                                <a:latin typeface="Cambria Math" panose="02040503050406030204" pitchFamily="18" charset="0"/>
                                <a:cs typeface="Arial" charset="0"/>
                              </a:rPr>
                              <m:t>𝑘</m:t>
                            </m:r>
                            <m:r>
                              <a:rPr lang="en-US" b="0" i="1" baseline="30000" smtClean="0">
                                <a:latin typeface="Cambria Math" panose="02040503050406030204" pitchFamily="18" charset="0"/>
                                <a:cs typeface="Arial" charset="0"/>
                              </a:rPr>
                              <m:t>_1</m:t>
                            </m:r>
                          </m:e>
                        </m:d>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𝑢</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𝑑𝑢</m:t>
                        </m:r>
                      </m:e>
                    </m:nary>
                  </m:oMath>
                </a14:m>
                <a:endParaRPr lang="en-US" dirty="0">
                  <a:latin typeface="Arial" charset="0"/>
                  <a:ea typeface="Arial" charset="0"/>
                  <a:cs typeface="Arial" charset="0"/>
                </a:endParaRPr>
              </a:p>
              <a:p>
                <a:pPr lvl="1" algn="l"/>
                <a:r>
                  <a:rPr lang="en-US" dirty="0">
                    <a:latin typeface="Arial" charset="0"/>
                    <a:ea typeface="Arial" charset="0"/>
                    <a:cs typeface="Arial" charset="0"/>
                  </a:rPr>
                  <a:t>This is the chi distribution with 𝜐-1 degrees of freedom.</a:t>
                </a:r>
              </a:p>
              <a:p>
                <a:pPr lvl="1"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Suppose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come from the same distribution. Let H</a:t>
                </a:r>
                <a:r>
                  <a:rPr lang="en-US" sz="2000" baseline="-25000" dirty="0">
                    <a:latin typeface="Arial" charset="0"/>
                    <a:ea typeface="Arial" charset="0"/>
                    <a:cs typeface="Arial" charset="0"/>
                  </a:rPr>
                  <a:t>0</a:t>
                </a:r>
                <a:r>
                  <a:rPr lang="en-US" sz="2000" dirty="0">
                    <a:latin typeface="Arial" charset="0"/>
                    <a:ea typeface="Arial" charset="0"/>
                    <a:cs typeface="Arial" charset="0"/>
                  </a:rPr>
                  <a:t> is a hypothesis that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come from a normal distribution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Define S</a:t>
                </a:r>
                <a:r>
                  <a:rPr lang="en-US" sz="2000" baseline="30000" dirty="0">
                    <a:latin typeface="Arial" charset="0"/>
                    <a:ea typeface="Arial" charset="0"/>
                    <a:cs typeface="Arial" charset="0"/>
                  </a:rPr>
                  <a:t>2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n</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))/n.  We “accept” H</a:t>
                </a:r>
                <a:r>
                  <a:rPr lang="en-US" sz="2000" baseline="-25000" dirty="0">
                    <a:latin typeface="Arial" charset="0"/>
                    <a:ea typeface="Arial" charset="0"/>
                    <a:cs typeface="Arial" charset="0"/>
                  </a:rPr>
                  <a:t>0</a:t>
                </a:r>
                <a:r>
                  <a:rPr lang="en-US" sz="2000" dirty="0">
                    <a:latin typeface="Arial" charset="0"/>
                    <a:ea typeface="Arial" charset="0"/>
                    <a:cs typeface="Arial" charset="0"/>
                  </a:rPr>
                  <a:t> with confidence .05 if 𝜒(.025)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𝑛𝑆</m:t>
                        </m:r>
                        <m:r>
                          <a:rPr lang="en-US" sz="2000" b="0" i="1" baseline="30000" smtClean="0">
                            <a:latin typeface="Cambria Math" panose="02040503050406030204" pitchFamily="18" charset="0"/>
                            <a:cs typeface="Arial" charset="0"/>
                          </a:rPr>
                          <m:t>2</m:t>
                        </m:r>
                      </m:num>
                      <m:den>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Arial" charset="0"/>
                    <a:ea typeface="Arial" charset="0"/>
                    <a:cs typeface="Arial" charset="0"/>
                  </a:rPr>
                  <a:t> ≤ 𝜒(.975).</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4375" y="1913419"/>
                <a:ext cx="11066318" cy="3959738"/>
              </a:xfrm>
              <a:blipFill>
                <a:blip r:embed="rId3"/>
                <a:stretch>
                  <a:fillRect l="-344" t="-16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6786" y="1609869"/>
                <a:ext cx="10831757" cy="484384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b="0" i="1" smtClean="0">
                        <a:latin typeface="Cambria Math" panose="02040503050406030204" pitchFamily="18" charset="0"/>
                        <a:ea typeface="Arial" charset="0"/>
                        <a:cs typeface="Arial" charset="0"/>
                      </a:rPr>
                      <m:t>𝑛</m:t>
                    </m:r>
                    <m:r>
                      <a:rPr lang="en-US" b="0" i="1" smtClean="0">
                        <a:latin typeface="Cambria Math" panose="02040503050406030204" pitchFamily="18" charset="0"/>
                        <a:ea typeface="Arial" charset="0"/>
                        <a:cs typeface="Arial" charset="0"/>
                      </a:rPr>
                      <m:t>!≈</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𝜋</m:t>
                        </m:r>
                        <m:r>
                          <a:rPr lang="en-US" b="0" i="1" smtClean="0">
                            <a:latin typeface="Cambria Math" panose="02040503050406030204" pitchFamily="18" charset="0"/>
                            <a:ea typeface="Cambria Math" panose="02040503050406030204" pitchFamily="18" charset="0"/>
                            <a:cs typeface="Arial" charset="0"/>
                          </a:rPr>
                          <m:t>𝑛</m:t>
                        </m:r>
                      </m:e>
                    </m:rad>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𝑛</m:t>
                            </m:r>
                          </m:num>
                          <m:den>
                            <m:r>
                              <a:rPr lang="en-US" b="0" i="1" smtClean="0">
                                <a:latin typeface="Cambria Math" panose="02040503050406030204" pitchFamily="18" charset="0"/>
                                <a:ea typeface="Cambria Math" panose="02040503050406030204" pitchFamily="18" charset="0"/>
                                <a:cs typeface="Arial" charset="0"/>
                              </a:rPr>
                              <m:t>𝑒</m:t>
                            </m:r>
                          </m:den>
                        </m:f>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𝑛</m:t>
                        </m:r>
                      </m:sup>
                    </m:sSup>
                  </m:oMath>
                </a14:m>
                <a:r>
                  <a:rPr lang="en-US"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Newton approximations: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400" baseline="-25000" dirty="0">
                    <a:latin typeface="Calibri" panose="020F0502020204030204" pitchFamily="34" charset="0"/>
                    <a:ea typeface="Arial" charset="0"/>
                    <a:cs typeface="Calibri" panose="020F0502020204030204" pitchFamily="34" charset="0"/>
                  </a:rPr>
                  <a:t>0</a:t>
                </a:r>
                <a:r>
                  <a:rPr lang="en-US" sz="2400" dirty="0">
                    <a:latin typeface="Calibri" panose="020F0502020204030204" pitchFamily="34" charset="0"/>
                    <a:ea typeface="Arial" charset="0"/>
                    <a:cs typeface="Calibri" panose="020F0502020204030204" pitchFamily="34" charset="0"/>
                  </a:rPr>
                  <a:t>, and then make successive iterations x</a:t>
                </a:r>
                <a:r>
                  <a:rPr lang="en-US" sz="2400" baseline="-25000" dirty="0">
                    <a:latin typeface="Calibri" panose="020F0502020204030204" pitchFamily="34" charset="0"/>
                    <a:ea typeface="Arial" charset="0"/>
                    <a:cs typeface="Calibri" panose="020F0502020204030204" pitchFamily="34" charset="0"/>
                  </a:rPr>
                  <a:t>i+1</a:t>
                </a:r>
                <a:r>
                  <a:rPr lang="en-US" sz="2400" dirty="0">
                    <a:latin typeface="Calibri" panose="020F0502020204030204" pitchFamily="34" charset="0"/>
                    <a:ea typeface="Arial" charset="0"/>
                    <a:cs typeface="Calibri" panose="020F0502020204030204" pitchFamily="34" charset="0"/>
                  </a:rPr>
                  <a:t>= x</a:t>
                </a:r>
                <a:r>
                  <a:rPr lang="en-US" sz="2400" baseline="-25000" dirty="0">
                    <a:latin typeface="Calibri" panose="020F0502020204030204" pitchFamily="34" charset="0"/>
                    <a:ea typeface="Arial" charset="0"/>
                    <a:cs typeface="Calibri" panose="020F0502020204030204" pitchFamily="34" charset="0"/>
                  </a:rPr>
                  <a:t>i</a:t>
                </a:r>
                <a:r>
                  <a:rPr lang="en-US" sz="24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40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𝑓</m:t>
                        </m:r>
                        <m:r>
                          <a:rPr lang="en-US" sz="2400" b="0" i="1" smtClean="0">
                            <a:latin typeface="Cambria Math" panose="02040503050406030204" pitchFamily="18" charset="0"/>
                            <a:cs typeface="Arial" charset="0"/>
                          </a:rPr>
                          <m:t>(</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𝑥</m:t>
                            </m:r>
                          </m:e>
                          <m:sub>
                            <m:r>
                              <a:rPr lang="en-US" sz="2400" b="0" i="1" smtClean="0">
                                <a:latin typeface="Cambria Math" panose="02040503050406030204" pitchFamily="18" charset="0"/>
                                <a:cs typeface="Arial" charset="0"/>
                              </a:rPr>
                              <m:t>𝑖</m:t>
                            </m:r>
                          </m:sub>
                        </m:sSub>
                        <m:r>
                          <a:rPr lang="en-US" sz="2400" b="0" i="1" smtClean="0">
                            <a:latin typeface="Cambria Math" panose="02040503050406030204" pitchFamily="18" charset="0"/>
                            <a:cs typeface="Arial" charset="0"/>
                          </a:rPr>
                          <m:t>)</m:t>
                        </m:r>
                      </m:num>
                      <m:den>
                        <m:r>
                          <a:rPr lang="en-US" sz="2400" b="0" i="1" smtClean="0">
                            <a:latin typeface="Cambria Math" panose="02040503050406030204" pitchFamily="18" charset="0"/>
                            <a:cs typeface="Arial" charset="0"/>
                          </a:rPr>
                          <m:t>𝑓</m:t>
                        </m:r>
                        <m:r>
                          <a:rPr lang="en-US" sz="2400" b="0" i="1" baseline="30000" smtClean="0">
                            <a:latin typeface="Cambria Math" panose="02040503050406030204" pitchFamily="18" charset="0"/>
                            <a:cs typeface="Arial" charset="0"/>
                          </a:rPr>
                          <m:t>′</m:t>
                        </m:r>
                        <m:r>
                          <a:rPr lang="en-US" sz="2400" b="0" i="1" smtClean="0">
                            <a:latin typeface="Cambria Math" panose="02040503050406030204" pitchFamily="18" charset="0"/>
                            <a:cs typeface="Arial" charset="0"/>
                          </a:rPr>
                          <m:t>(</m:t>
                        </m:r>
                        <m:sSub>
                          <m:sSubPr>
                            <m:ctrlPr>
                              <a:rPr lang="en-US" sz="2400" i="1">
                                <a:latin typeface="Cambria Math" panose="02040503050406030204" pitchFamily="18" charset="0"/>
                                <a:cs typeface="Arial" charset="0"/>
                              </a:rPr>
                            </m:ctrlPr>
                          </m:sSubPr>
                          <m:e>
                            <m:r>
                              <a:rPr lang="en-US" sz="2400" i="1">
                                <a:latin typeface="Cambria Math" panose="02040503050406030204" pitchFamily="18" charset="0"/>
                                <a:cs typeface="Arial" charset="0"/>
                              </a:rPr>
                              <m:t>𝑥</m:t>
                            </m:r>
                          </m:e>
                          <m:sub>
                            <m:r>
                              <a:rPr lang="en-US" sz="2400" i="1">
                                <a:latin typeface="Cambria Math" panose="02040503050406030204" pitchFamily="18" charset="0"/>
                                <a:cs typeface="Arial" charset="0"/>
                              </a:rPr>
                              <m:t>𝑖</m:t>
                            </m:r>
                          </m:sub>
                        </m:sSub>
                        <m:r>
                          <a:rPr lang="en-US" sz="2400" i="1">
                            <a:latin typeface="Cambria Math" panose="02040503050406030204" pitchFamily="18" charset="0"/>
                            <a:cs typeface="Arial" charset="0"/>
                          </a:rPr>
                          <m:t>))</m:t>
                        </m:r>
                      </m:den>
                    </m:f>
                  </m:oMath>
                </a14:m>
                <a:r>
                  <a:rPr lang="en-US" sz="2400" dirty="0">
                    <a:latin typeface="Calibri" panose="020F0502020204030204" pitchFamily="34" charset="0"/>
                    <a:ea typeface="Arial" charset="0"/>
                    <a:cs typeface="Calibri" panose="020F0502020204030204" pitchFamily="34" charset="0"/>
                  </a:rPr>
                  <a:t> until we’re satisfied that we are “close enough” to a root.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6786" y="1609869"/>
                <a:ext cx="10831757" cy="4843848"/>
              </a:xfrm>
              <a:blipFill>
                <a:blip r:embed="rId3"/>
                <a:stretch>
                  <a:fillRect l="-820" t="-783" r="-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426720" y="1828800"/>
            <a:ext cx="11112910" cy="471011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The art of curve fitting</a:t>
            </a:r>
          </a:p>
          <a:p>
            <a:pPr marL="342900" indent="-342900" algn="l">
              <a:buFont typeface="Arial" charset="0"/>
              <a:buChar char="•"/>
            </a:pPr>
            <a:r>
              <a:rPr lang="en-US" dirty="0">
                <a:latin typeface="Calibri" panose="020F0502020204030204" pitchFamily="34" charset="0"/>
                <a:cs typeface="Calibri" panose="020F0502020204030204" pitchFamily="34" charset="0"/>
              </a:rPr>
              <a:t>Model for machine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Supervised and unsupervised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Features and collection</a:t>
            </a:r>
          </a:p>
          <a:p>
            <a:pPr marL="342900" indent="-342900" algn="l">
              <a:buFont typeface="Arial" charset="0"/>
              <a:buChar char="•"/>
            </a:pPr>
            <a:r>
              <a:rPr lang="en-US" dirty="0">
                <a:latin typeface="Calibri" panose="020F0502020204030204" pitchFamily="34" charset="0"/>
                <a:cs typeface="Calibri" panose="020F0502020204030204" pitchFamily="34" charset="0"/>
              </a:rPr>
              <a:t>Similarity and clustering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 cosine</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212" y="1268856"/>
                <a:ext cx="11582400" cy="484384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Approximate f(x)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oMath>
                </a14:m>
                <a:r>
                  <a:rPr lang="en-US" sz="2000" dirty="0">
                    <a:latin typeface="Arial" charset="0"/>
                    <a:ea typeface="Arial" charset="0"/>
                    <a:cs typeface="Arial" charset="0"/>
                  </a:rPr>
                  <a:t> sin(2𝜋x), 0≤x≤1 by g(x) = a</a:t>
                </a:r>
                <a:r>
                  <a:rPr lang="en-US" sz="2000" baseline="-25000" dirty="0">
                    <a:latin typeface="Arial" charset="0"/>
                    <a:ea typeface="Arial" charset="0"/>
                    <a:cs typeface="Arial" charset="0"/>
                  </a:rPr>
                  <a:t>n</a:t>
                </a:r>
                <a:r>
                  <a:rPr lang="en-US" sz="2000" dirty="0">
                    <a:latin typeface="Arial" charset="0"/>
                    <a:ea typeface="Arial" charset="0"/>
                    <a:cs typeface="Arial" charset="0"/>
                  </a:rPr>
                  <a:t>x</a:t>
                </a:r>
                <a:r>
                  <a:rPr lang="en-US" sz="2000" baseline="30000" dirty="0">
                    <a:latin typeface="Arial" charset="0"/>
                    <a:ea typeface="Arial" charset="0"/>
                    <a:cs typeface="Arial" charset="0"/>
                  </a:rPr>
                  <a:t>n</a:t>
                </a:r>
                <a:r>
                  <a:rPr lang="en-US" sz="2000" dirty="0">
                    <a:latin typeface="Arial" charset="0"/>
                    <a:ea typeface="Arial" charset="0"/>
                    <a:cs typeface="Arial" charset="0"/>
                  </a:rPr>
                  <a:t> + a</a:t>
                </a:r>
                <a:r>
                  <a:rPr lang="en-US" sz="2000" baseline="-25000" dirty="0">
                    <a:latin typeface="Arial" charset="0"/>
                    <a:ea typeface="Arial" charset="0"/>
                    <a:cs typeface="Arial" charset="0"/>
                  </a:rPr>
                  <a:t>n-1</a:t>
                </a:r>
                <a:r>
                  <a:rPr lang="en-US" sz="2000" dirty="0">
                    <a:latin typeface="Arial" charset="0"/>
                    <a:ea typeface="Arial" charset="0"/>
                    <a:cs typeface="Arial" charset="0"/>
                  </a:rPr>
                  <a:t>x</a:t>
                </a:r>
                <a:r>
                  <a:rPr lang="en-US" sz="2000" baseline="30000" dirty="0">
                    <a:latin typeface="Arial" charset="0"/>
                    <a:ea typeface="Arial" charset="0"/>
                    <a:cs typeface="Arial" charset="0"/>
                  </a:rPr>
                  <a:t>n-1</a:t>
                </a:r>
                <a:r>
                  <a:rPr lang="en-US" sz="2000" dirty="0">
                    <a:latin typeface="Arial" charset="0"/>
                    <a:ea typeface="Arial" charset="0"/>
                    <a:cs typeface="Arial" charset="0"/>
                  </a:rPr>
                  <a:t> + … + a</a:t>
                </a:r>
                <a:r>
                  <a:rPr lang="en-US" sz="2000" baseline="-25000" dirty="0">
                    <a:latin typeface="Arial" charset="0"/>
                    <a:ea typeface="Arial" charset="0"/>
                    <a:cs typeface="Arial" charset="0"/>
                  </a:rPr>
                  <a:t>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“Training data” is (k∆, f(k∆)) for k = 0, 1,…, 10, ∆= 1/10.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 = 1 (ax+b), curve </a:t>
                </a:r>
                <a:r>
                  <a:rPr lang="en-US" sz="2000" i="1" dirty="0">
                    <a:latin typeface="Arial" charset="0"/>
                    <a:ea typeface="Arial" charset="0"/>
                    <a:cs typeface="Arial" charset="0"/>
                  </a:rPr>
                  <a:t>underfits</a:t>
                </a:r>
                <a:r>
                  <a:rPr lang="en-US" sz="2000" dirty="0">
                    <a:latin typeface="Arial" charset="0"/>
                    <a:ea typeface="Arial" charset="0"/>
                    <a:cs typeface="Arial" charset="0"/>
                  </a:rPr>
                  <a:t> data (It’s just the line: y=.5)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n=3, the approximation is good (See diagram on below)</a:t>
                </a:r>
              </a:p>
              <a:p>
                <a:pPr algn="l">
                  <a:spcBef>
                    <a:spcPts val="400"/>
                  </a:spcBef>
                </a:pPr>
                <a:r>
                  <a:rPr lang="en-US" sz="2000" dirty="0">
                    <a:latin typeface="Arial" charset="0"/>
                    <a:ea typeface="Arial" charset="0"/>
                    <a:cs typeface="Arial" charset="0"/>
                  </a:rPr>
                  <a:t>     y=8.48x</a:t>
                </a:r>
                <a:r>
                  <a:rPr lang="en-US" sz="2000" baseline="30000" dirty="0">
                    <a:latin typeface="Arial" charset="0"/>
                    <a:ea typeface="Arial" charset="0"/>
                    <a:cs typeface="Arial" charset="0"/>
                  </a:rPr>
                  <a:t>3</a:t>
                </a:r>
                <a:r>
                  <a:rPr lang="en-US" sz="2000" dirty="0">
                    <a:latin typeface="Arial" charset="0"/>
                    <a:ea typeface="Arial" charset="0"/>
                    <a:cs typeface="Arial" charset="0"/>
                  </a:rPr>
                  <a:t> -12.72x</a:t>
                </a:r>
                <a:r>
                  <a:rPr lang="en-US" sz="2000" baseline="30000" dirty="0">
                    <a:latin typeface="Arial" charset="0"/>
                    <a:ea typeface="Arial" charset="0"/>
                    <a:cs typeface="Arial" charset="0"/>
                  </a:rPr>
                  <a:t>2</a:t>
                </a:r>
                <a:r>
                  <a:rPr lang="en-US" sz="2000" dirty="0">
                    <a:latin typeface="Arial" charset="0"/>
                    <a:ea typeface="Arial" charset="0"/>
                    <a:cs typeface="Arial" charset="0"/>
                  </a:rPr>
                  <a:t> + 4.29x +.48</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n=10, curve </a:t>
                </a:r>
                <a:r>
                  <a:rPr lang="en-US" sz="2000" i="1" dirty="0">
                    <a:latin typeface="Arial" charset="0"/>
                    <a:ea typeface="Arial" charset="0"/>
                    <a:cs typeface="Arial" charset="0"/>
                  </a:rPr>
                  <a:t>overfits</a:t>
                </a:r>
                <a:r>
                  <a:rPr lang="en-US" sz="2000" dirty="0">
                    <a:latin typeface="Arial" charset="0"/>
                    <a:ea typeface="Arial" charset="0"/>
                    <a:cs typeface="Arial" charset="0"/>
                  </a:rPr>
                  <a:t> data.  Try it! (No room in the margin here!)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212" y="1268856"/>
                <a:ext cx="11582400" cy="4843848"/>
              </a:xfrm>
              <a:blipFill>
                <a:blip r:embed="rId3"/>
                <a:stretch>
                  <a:fillRect l="-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172308" y="3606002"/>
            <a:ext cx="5973105" cy="3057237"/>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87325"/>
            <a:ext cx="11582400" cy="868362"/>
          </a:xfrm>
        </p:spPr>
        <p:txBody>
          <a:bodyPr anchor="ctr">
            <a:normAutofit/>
          </a:bodyPr>
          <a:lstStyle/>
          <a:p>
            <a:pPr algn="ctr"/>
            <a:r>
              <a:rPr lang="en-US" sz="4400" dirty="0">
                <a:latin typeface="Arial" charset="0"/>
                <a:ea typeface="Arial" charset="0"/>
                <a:cs typeface="Arial" charset="0"/>
              </a:rPr>
              <a:t>What are we trying to learn?</a:t>
            </a:r>
          </a:p>
        </p:txBody>
      </p:sp>
      <p:sp>
        <p:nvSpPr>
          <p:cNvPr id="3" name="Content Placeholder 2"/>
          <p:cNvSpPr>
            <a:spLocks noGrp="1"/>
          </p:cNvSpPr>
          <p:nvPr>
            <p:ph idx="1"/>
          </p:nvPr>
        </p:nvSpPr>
        <p:spPr>
          <a:xfrm>
            <a:off x="426720" y="1863525"/>
            <a:ext cx="11286860" cy="4201049"/>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endParaRPr lang="en-US" sz="2000" dirty="0">
              <a:latin typeface="Calibri" panose="020F0502020204030204" pitchFamily="34" charset="0"/>
              <a:ea typeface="Arial" charset="0"/>
              <a:cs typeface="Calibri" panose="020F0502020204030204" pitchFamily="34" charset="0"/>
            </a:endParaRP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- 1</a:t>
            </a:r>
            <a:endParaRPr lang="en-US" sz="4400" b="1" dirty="0"/>
          </a:p>
        </p:txBody>
      </p:sp>
      <p:sp>
        <p:nvSpPr>
          <p:cNvPr id="3" name="Content Placeholder 2"/>
          <p:cNvSpPr>
            <a:spLocks noGrp="1"/>
          </p:cNvSpPr>
          <p:nvPr>
            <p:ph idx="1"/>
          </p:nvPr>
        </p:nvSpPr>
        <p:spPr>
          <a:xfrm>
            <a:off x="426720" y="1976971"/>
            <a:ext cx="11582400" cy="33257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we need to decide what data should be collected; we call each element of the data a feature.  </a:t>
            </a:r>
          </a:p>
          <a:p>
            <a:pPr marL="800100" lvl="1" indent="-342900" algn="l">
              <a:buFont typeface="Arial" panose="020B0604020202020204" pitchFamily="34" charset="0"/>
              <a:buChar char="•"/>
            </a:pPr>
            <a:r>
              <a:rPr lang="en-US" dirty="0">
                <a:latin typeface="Arial" charset="0"/>
                <a:ea typeface="Arial" charset="0"/>
                <a:cs typeface="Arial" charset="0"/>
              </a:rPr>
              <a:t>For text, the features might be the presence or frequency of particular words.  </a:t>
            </a:r>
          </a:p>
          <a:p>
            <a:pPr marL="800100" lvl="1" indent="-342900" algn="l">
              <a:buFont typeface="Arial" panose="020B0604020202020204" pitchFamily="34" charset="0"/>
              <a:buChar char="•"/>
            </a:pPr>
            <a:r>
              <a:rPr lang="en-US" dirty="0">
                <a:latin typeface="Arial" charset="0"/>
                <a:ea typeface="Arial" charset="0"/>
                <a:cs typeface="Arial" charset="0"/>
              </a:rPr>
              <a:t>For predicting the sale price of a house, the features might be total square footage, the past average selling price of houses in the neighborhood or the name (or traffic density) of facing or surrounding streets.</a:t>
            </a:r>
          </a:p>
          <a:p>
            <a:pPr marL="342900" indent="-342900" algn="l">
              <a:buFont typeface="Arial" panose="020B0604020202020204" pitchFamily="34" charset="0"/>
              <a:buChar char="•"/>
            </a:pPr>
            <a:r>
              <a:rPr lang="en-US" sz="2000" dirty="0">
                <a:latin typeface="Arial" charset="0"/>
                <a:ea typeface="Arial" charset="0"/>
                <a:cs typeface="Arial" charset="0"/>
              </a:rPr>
              <a:t>Features can be real numbers, boolean values, or non-numeric characteristic (selected from a finite set, like color).</a:t>
            </a:r>
          </a:p>
          <a:p>
            <a:pPr marL="342900" indent="-342900" algn="l">
              <a:buFont typeface="Arial" panose="020B0604020202020204" pitchFamily="34" charset="0"/>
              <a:buChar char="•"/>
            </a:pPr>
            <a:r>
              <a:rPr lang="en-US" sz="2000" dirty="0">
                <a:latin typeface="Arial" charset="0"/>
                <a:ea typeface="Arial" charset="0"/>
                <a:cs typeface="Arial"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- 2</a:t>
            </a:r>
            <a:endParaRPr lang="en-US" sz="4400" b="1" dirty="0"/>
          </a:p>
        </p:txBody>
      </p:sp>
      <p:sp>
        <p:nvSpPr>
          <p:cNvPr id="3" name="Content Placeholder 2"/>
          <p:cNvSpPr>
            <a:spLocks noGrp="1"/>
          </p:cNvSpPr>
          <p:nvPr>
            <p:ph idx="1"/>
          </p:nvPr>
        </p:nvSpPr>
        <p:spPr>
          <a:xfrm>
            <a:off x="304800" y="1578076"/>
            <a:ext cx="11582400" cy="53793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There are two kinds of learning:</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Supervised learning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Here, we have examples of features and the corresponding, labeled, ground truth about the desired outcome. More precisely, we have a data set (</a:t>
            </a:r>
            <a:r>
              <a:rPr lang="en-US" b="1" dirty="0">
                <a:latin typeface="Arial" charset="0"/>
                <a:ea typeface="Arial" charset="0"/>
                <a:cs typeface="Arial" charset="0"/>
              </a:rPr>
              <a:t>x(</a:t>
            </a:r>
            <a:r>
              <a:rPr lang="en-US" dirty="0">
                <a:latin typeface="Arial" charset="0"/>
                <a:ea typeface="Arial" charset="0"/>
                <a:cs typeface="Arial" charset="0"/>
              </a:rPr>
              <a:t>k), y(k)), k = 1, 2,…, m where </a:t>
            </a:r>
            <a:r>
              <a:rPr lang="en-US" b="1" dirty="0">
                <a:latin typeface="Arial" charset="0"/>
                <a:ea typeface="Arial" charset="0"/>
                <a:cs typeface="Arial" charset="0"/>
              </a:rPr>
              <a:t>x(</a:t>
            </a:r>
            <a:r>
              <a:rPr lang="en-US" dirty="0">
                <a:latin typeface="Arial" charset="0"/>
                <a:ea typeface="Arial" charset="0"/>
                <a:cs typeface="Arial" charset="0"/>
              </a:rPr>
              <a:t>k) is a vector of feature data, one feature datum per vector coordinate. y(k) is a labelled</a:t>
            </a:r>
            <a:r>
              <a:rPr lang="en-US" b="1" dirty="0">
                <a:latin typeface="Arial" charset="0"/>
                <a:ea typeface="Arial" charset="0"/>
                <a:cs typeface="Arial" charset="0"/>
              </a:rPr>
              <a:t> </a:t>
            </a:r>
            <a:r>
              <a:rPr lang="en-US" dirty="0">
                <a:latin typeface="Arial" charset="0"/>
                <a:ea typeface="Arial" charset="0"/>
                <a:cs typeface="Arial" charset="0"/>
              </a:rPr>
              <a:t>outcome, that is, if we were asked to predict or classify based on </a:t>
            </a:r>
            <a:r>
              <a:rPr lang="en-US" b="1" dirty="0">
                <a:latin typeface="Arial" charset="0"/>
                <a:ea typeface="Arial" charset="0"/>
                <a:cs typeface="Arial" charset="0"/>
              </a:rPr>
              <a:t>x(</a:t>
            </a:r>
            <a:r>
              <a:rPr lang="en-US" dirty="0">
                <a:latin typeface="Arial" charset="0"/>
                <a:ea typeface="Arial" charset="0"/>
                <a:cs typeface="Arial" charset="0"/>
              </a:rPr>
              <a:t>k), we should say y(k). (</a:t>
            </a:r>
            <a:r>
              <a:rPr lang="en-US" b="1" dirty="0">
                <a:latin typeface="Arial" charset="0"/>
                <a:ea typeface="Arial" charset="0"/>
                <a:cs typeface="Arial" charset="0"/>
              </a:rPr>
              <a:t>x(</a:t>
            </a:r>
            <a:r>
              <a:rPr lang="en-US" dirty="0">
                <a:latin typeface="Arial" charset="0"/>
                <a:ea typeface="Arial" charset="0"/>
                <a:cs typeface="Arial" charset="0"/>
              </a:rPr>
              <a:t>k), y(k)), k = 1, 2,…, m  is the training data.</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Unsupervised</a:t>
            </a:r>
            <a:r>
              <a:rPr lang="en-US" dirty="0">
                <a:latin typeface="Arial" charset="0"/>
                <a:ea typeface="Arial" charset="0"/>
                <a:cs typeface="Arial" charset="0"/>
              </a:rPr>
              <a:t> </a:t>
            </a:r>
            <a:r>
              <a:rPr lang="en-US" b="1" dirty="0">
                <a:latin typeface="Arial" charset="0"/>
                <a:ea typeface="Arial" charset="0"/>
                <a:cs typeface="Arial" charset="0"/>
              </a:rPr>
              <a:t>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Does not have access to ground truth labelled data learning and prediction are continuous.</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K-means clustering is an unsupervised technique.</a:t>
            </a:r>
          </a:p>
          <a:p>
            <a:pPr marL="800100" lvl="1" indent="-342900" algn="l">
              <a:buFont typeface="Arial" panose="020B0604020202020204" pitchFamily="34" charset="0"/>
              <a:buChar char="•"/>
            </a:pPr>
            <a:r>
              <a:rPr lang="en-US" dirty="0">
                <a:latin typeface="Arial" charset="0"/>
                <a:ea typeface="Arial" charset="0"/>
                <a:cs typeface="Arial" charset="0"/>
              </a:rPr>
              <a:t>For supervised 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learning phase, we “learn” a function of the features, based on the training data, which makes the prediction in which we are interested.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Sometimes training data is divided into “training” and “test” data.  We train on the training data and use the test data to see how well we do.</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operational phase, we use the self-same features in new data instances to predict the outcome.</a:t>
            </a:r>
          </a:p>
          <a:p>
            <a:pPr marL="800100" lvl="1" indent="-342900" algn="l">
              <a:buFont typeface="Arial" panose="020B0604020202020204" pitchFamily="34" charset="0"/>
              <a:buChar char="•"/>
            </a:pPr>
            <a:endParaRPr lang="en-US" sz="24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301465" y="2064328"/>
            <a:ext cx="11582400" cy="367279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reliable is the data we’re using to learn from (where did we get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collect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store and organize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big is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What features should we focus 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Let’s begin</a:t>
            </a:r>
          </a:p>
        </p:txBody>
      </p:sp>
      <p:sp>
        <p:nvSpPr>
          <p:cNvPr id="3" name="Content Placeholder 2"/>
          <p:cNvSpPr>
            <a:spLocks noGrp="1"/>
          </p:cNvSpPr>
          <p:nvPr>
            <p:ph idx="1"/>
          </p:nvPr>
        </p:nvSpPr>
        <p:spPr>
          <a:xfrm>
            <a:off x="858981" y="2317314"/>
            <a:ext cx="10474037" cy="341980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start with three simple techniques we use constantly</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Similarity measurement </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Clustering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Visualization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14268"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619432" y="1723292"/>
            <a:ext cx="11112910" cy="4633059"/>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Data mining is grounded in probability and statistics, you should know:</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is probability? How is probability related to information?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properties of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calculate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expectation and 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covariance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the information content of the output of a distribution.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law of large numbers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8212" y="2014538"/>
                <a:ext cx="10315575" cy="38558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342900" indent="-342900"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d>
                      <m:dPr>
                        <m:ctrlPr>
                          <a:rPr lang="en-US" b="0" i="1" smtClean="0">
                            <a:latin typeface="Cambria Math" panose="02040503050406030204" pitchFamily="18" charset="0"/>
                            <a:cs typeface="Arial" charset="0"/>
                          </a:rPr>
                        </m:ctrlPr>
                      </m:dPr>
                      <m:e>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𝑘</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𝑛</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𝑘</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𝑦</m:t>
                            </m:r>
                          </m:e>
                          <m:sub>
                            <m:r>
                              <a:rPr lang="en-US" b="0" i="1" smtClean="0">
                                <a:latin typeface="Cambria Math" panose="02040503050406030204" pitchFamily="18" charset="0"/>
                                <a:cs typeface="Arial" charset="0"/>
                              </a:rPr>
                              <m:t>𝑘</m:t>
                            </m:r>
                          </m:sub>
                        </m:sSub>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𝑆𝑖𝑚</m:t>
                    </m:r>
                    <m:d>
                      <m:dPr>
                        <m:ctrlPr>
                          <a:rPr lang="en-US" b="0" i="1" smtClean="0">
                            <a:latin typeface="Cambria Math" panose="02040503050406030204" pitchFamily="18" charset="0"/>
                            <a:ea typeface="Arial" charset="0"/>
                            <a:cs typeface="Arial" charset="0"/>
                          </a:rPr>
                        </m:ctrlPr>
                      </m:dPr>
                      <m:e>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1</m:t>
                                </m:r>
                              </m:e>
                            </m:d>
                          </m:sup>
                        </m:sSup>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 </m:t>
                            </m:r>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num>
                      <m:den>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1</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m:t>
                                </m:r>
                                <m:r>
                                  <a:rPr lang="en-US" i="1">
                                    <a:latin typeface="Cambria Math" panose="02040503050406030204" pitchFamily="18" charset="0"/>
                                    <a:cs typeface="Arial" charset="0"/>
                                  </a:rPr>
                                  <m:t>)</m:t>
                                </m:r>
                              </m:sup>
                            </m:sSup>
                            <m:r>
                              <a:rPr lang="en-US" i="1">
                                <a:latin typeface="Cambria Math" panose="02040503050406030204" pitchFamily="18" charset="0"/>
                                <a:cs typeface="Arial" charset="0"/>
                              </a:rPr>
                              <m:t>)</m:t>
                            </m:r>
                          </m:e>
                        </m:rad>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b="0" i="1" smtClean="0">
                                        <a:latin typeface="Cambria Math" panose="02040503050406030204" pitchFamily="18" charset="0"/>
                                        <a:cs typeface="Arial" charset="0"/>
                                      </a:rPr>
                                      <m:t>2</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m:t>
                            </m:r>
                          </m:e>
                        </m:rad>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𝐯</m:t>
                        </m:r>
                        <m:r>
                          <a:rPr lang="en-US" sz="2000" b="0" i="1" smtClean="0">
                            <a:latin typeface="Cambria Math" panose="02040503050406030204" pitchFamily="18" charset="0"/>
                            <a:ea typeface="Arial" charset="0"/>
                            <a:cs typeface="Arial" charset="0"/>
                          </a:rPr>
                          <m:t>, </m:t>
                        </m:r>
                        <m:r>
                          <a:rPr lang="en-US" sz="2000" b="1" i="0" smtClean="0">
                            <a:latin typeface="Cambria Math" panose="02040503050406030204" pitchFamily="18" charset="0"/>
                            <a:ea typeface="Arial" charset="0"/>
                            <a:cs typeface="Arial" charset="0"/>
                          </a:rPr>
                          <m:t>𝐯</m:t>
                        </m:r>
                      </m:e>
                    </m:d>
                    <m:r>
                      <a:rPr lang="en-US" sz="2000" b="0" i="1" smtClean="0">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8212" y="2014538"/>
                <a:ext cx="10315575" cy="3855893"/>
              </a:xfrm>
              <a:blipFill>
                <a:blip r:embed="rId3"/>
                <a:stretch>
                  <a:fillRect l="-49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7506" y="1258784"/>
            <a:ext cx="11649694" cy="531347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very simple and efficient way to take n observations in a real vector space of dimension p and distribute them into k clusters uses the “k-means” algorithm.</a:t>
            </a:r>
          </a:p>
          <a:p>
            <a:pPr marL="342900" indent="-342900" algn="l">
              <a:buFont typeface="Arial" panose="020B0604020202020204" pitchFamily="34" charset="0"/>
              <a:buChar char="•"/>
            </a:pPr>
            <a:r>
              <a:rPr lang="en-US" sz="2000" dirty="0">
                <a:latin typeface="Arial" charset="0"/>
                <a:ea typeface="Arial" charset="0"/>
                <a:cs typeface="Arial" charset="0"/>
              </a:rPr>
              <a:t>In a cluster, each element of the cluster is closer to the cluster mean than the mean of another cluster. </a:t>
            </a:r>
          </a:p>
          <a:p>
            <a:pPr marL="342900" indent="-342900" algn="l">
              <a:buFont typeface="Arial" panose="020B0604020202020204" pitchFamily="34" charset="0"/>
              <a:buChar char="•"/>
            </a:pPr>
            <a:r>
              <a:rPr lang="en-US" sz="2000" dirty="0">
                <a:latin typeface="Arial" charset="0"/>
                <a:ea typeface="Arial" charset="0"/>
                <a:cs typeface="Arial" charset="0"/>
              </a:rPr>
              <a:t> Here is the the k-means algorithm for the observations </a:t>
            </a:r>
            <a:r>
              <a:rPr lang="en-US" sz="2000" b="1" dirty="0">
                <a:latin typeface="Arial" charset="0"/>
                <a:ea typeface="Arial" charset="0"/>
                <a:cs typeface="Arial" charset="0"/>
              </a:rPr>
              <a:t>x</a:t>
            </a:r>
            <a:r>
              <a:rPr lang="en-US" sz="2000" b="1" baseline="-25000" dirty="0">
                <a:latin typeface="Arial" charset="0"/>
                <a:ea typeface="Arial" charset="0"/>
                <a:cs typeface="Arial" charset="0"/>
              </a:rPr>
              <a:t>1</a:t>
            </a:r>
            <a:r>
              <a:rPr lang="en-US" sz="2000" dirty="0">
                <a:latin typeface="Arial" charset="0"/>
                <a:ea typeface="Arial" charset="0"/>
                <a:cs typeface="Arial" charset="0"/>
              </a:rPr>
              <a:t>, </a:t>
            </a:r>
            <a:r>
              <a:rPr lang="en-US" sz="2000" b="1" dirty="0">
                <a:latin typeface="Arial" charset="0"/>
                <a:ea typeface="Arial" charset="0"/>
                <a:cs typeface="Arial" charset="0"/>
              </a:rPr>
              <a:t>x</a:t>
            </a:r>
            <a:r>
              <a:rPr lang="en-US" sz="2000" b="1" baseline="-25000" dirty="0">
                <a:latin typeface="Arial" charset="0"/>
                <a:ea typeface="Arial" charset="0"/>
                <a:cs typeface="Arial" charset="0"/>
              </a:rPr>
              <a:t>2</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1" baseline="-25000" dirty="0">
                <a:latin typeface="Arial" charset="0"/>
                <a:ea typeface="Arial" charset="0"/>
                <a:cs typeface="Arial" charset="0"/>
              </a:rPr>
              <a:t>m</a:t>
            </a:r>
            <a:r>
              <a:rPr lang="en-US" sz="2000" dirty="0">
                <a:latin typeface="Arial" charset="0"/>
                <a:ea typeface="Arial" charset="0"/>
                <a:cs typeface="Arial" charset="0"/>
              </a:rPr>
              <a:t>.</a:t>
            </a:r>
          </a:p>
          <a:p>
            <a:pPr lvl="2" algn="l"/>
            <a:r>
              <a:rPr lang="en-US" dirty="0">
                <a:latin typeface="Arial" charset="0"/>
                <a:ea typeface="Arial" charset="0"/>
                <a:cs typeface="Arial" charset="0"/>
              </a:rPr>
              <a:t>Let the k-cluster centers be </a:t>
            </a:r>
            <a:r>
              <a:rPr lang="en-US" b="1" dirty="0">
                <a:latin typeface="Arial" charset="0"/>
                <a:ea typeface="Arial" charset="0"/>
                <a:cs typeface="Arial" charset="0"/>
              </a:rPr>
              <a:t>y</a:t>
            </a:r>
            <a:r>
              <a:rPr lang="en-US" b="1" baseline="-25000" dirty="0">
                <a:latin typeface="Arial" charset="0"/>
                <a:ea typeface="Arial" charset="0"/>
                <a:cs typeface="Arial" charset="0"/>
              </a:rPr>
              <a:t>1</a:t>
            </a:r>
            <a:r>
              <a:rPr lang="en-US" b="1" dirty="0">
                <a:latin typeface="Arial" charset="0"/>
                <a:ea typeface="Arial" charset="0"/>
                <a:cs typeface="Arial" charset="0"/>
              </a:rPr>
              <a:t>, y</a:t>
            </a:r>
            <a:r>
              <a:rPr lang="en-US" b="1" baseline="-25000" dirty="0">
                <a:latin typeface="Arial" charset="0"/>
                <a:ea typeface="Arial" charset="0"/>
                <a:cs typeface="Arial" charset="0"/>
              </a:rPr>
              <a:t>2</a:t>
            </a:r>
            <a:r>
              <a:rPr lang="en-US" b="1" dirty="0">
                <a:latin typeface="Arial" charset="0"/>
                <a:ea typeface="Arial" charset="0"/>
                <a:cs typeface="Arial" charset="0"/>
              </a:rPr>
              <a:t>,…, y</a:t>
            </a:r>
            <a:r>
              <a:rPr lang="en-US" b="1" baseline="-25000" dirty="0">
                <a:latin typeface="Arial" charset="0"/>
                <a:ea typeface="Arial" charset="0"/>
                <a:cs typeface="Arial" charset="0"/>
              </a:rPr>
              <a:t>k</a:t>
            </a:r>
            <a:r>
              <a:rPr lang="en-US" dirty="0">
                <a:latin typeface="Arial" charset="0"/>
                <a:ea typeface="Arial" charset="0"/>
                <a:cs typeface="Arial" charset="0"/>
              </a:rPr>
              <a:t>.</a:t>
            </a:r>
          </a:p>
          <a:p>
            <a:pPr lvl="2" algn="l"/>
            <a:r>
              <a:rPr lang="en-US" dirty="0">
                <a:latin typeface="Arial" charset="0"/>
                <a:ea typeface="Arial" charset="0"/>
                <a:cs typeface="Arial" charset="0"/>
              </a:rPr>
              <a:t>Initialization</a:t>
            </a:r>
          </a:p>
          <a:p>
            <a:pPr lvl="3" algn="l"/>
            <a:r>
              <a:rPr lang="en-US" sz="1800" dirty="0">
                <a:latin typeface="Arial" charset="0"/>
                <a:ea typeface="Arial" charset="0"/>
                <a:cs typeface="Arial" charset="0"/>
              </a:rPr>
              <a:t>Pick k of the original m points at random (the first k are fine) and assign them as cluster centers</a:t>
            </a:r>
          </a:p>
          <a:p>
            <a:pPr lvl="3" algn="l"/>
            <a:r>
              <a:rPr lang="en-US" sz="1800" dirty="0">
                <a:latin typeface="Arial" charset="0"/>
                <a:ea typeface="Arial" charset="0"/>
                <a:cs typeface="Arial" charset="0"/>
              </a:rPr>
              <a:t>Assign each each of the original points to a cluster based on the closest cluster center (old_cluster_assignment)</a:t>
            </a:r>
          </a:p>
          <a:p>
            <a:pPr lvl="2" algn="l"/>
            <a:r>
              <a:rPr lang="en-US" dirty="0">
                <a:latin typeface="Arial" charset="0"/>
                <a:ea typeface="Arial" charset="0"/>
                <a:cs typeface="Arial" charset="0"/>
              </a:rPr>
              <a:t>loop</a:t>
            </a:r>
          </a:p>
          <a:p>
            <a:pPr lvl="3" algn="l"/>
            <a:r>
              <a:rPr lang="en-US" sz="1800" dirty="0">
                <a:latin typeface="Arial" charset="0"/>
                <a:ea typeface="Arial" charset="0"/>
                <a:cs typeface="Arial" charset="0"/>
              </a:rPr>
              <a:t>Compute a new cluster centers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r>
              <a:rPr lang="en-US" sz="1800" b="1" baseline="-25000" dirty="0">
                <a:latin typeface="Arial" charset="0"/>
                <a:ea typeface="Arial" charset="0"/>
                <a:cs typeface="Arial" charset="0"/>
              </a:rPr>
              <a:t> </a:t>
            </a:r>
            <a:r>
              <a:rPr lang="en-US" sz="1800" dirty="0">
                <a:latin typeface="Arial" charset="0"/>
                <a:ea typeface="Arial" charset="0"/>
                <a:cs typeface="Arial" charset="0"/>
              </a:rPr>
              <a:t>based on old_cluster_assignment to clusters</a:t>
            </a:r>
          </a:p>
          <a:p>
            <a:pPr lvl="3" algn="l"/>
            <a:r>
              <a:rPr lang="en-US" sz="1800" dirty="0">
                <a:latin typeface="Arial" charset="0"/>
                <a:ea typeface="Arial" charset="0"/>
                <a:cs typeface="Arial" charset="0"/>
              </a:rPr>
              <a:t>Assign each original point to a cluster based on the new cluster (new_cluster_assignment)</a:t>
            </a:r>
          </a:p>
          <a:p>
            <a:pPr lvl="3" algn="l"/>
            <a:r>
              <a:rPr lang="en-US" sz="1800" dirty="0">
                <a:latin typeface="Arial" charset="0"/>
                <a:ea typeface="Arial" charset="0"/>
                <a:cs typeface="Arial" charset="0"/>
              </a:rPr>
              <a:t>If old_cluster_assignment is the same as new_cluster_assignment return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dirty="0">
                <a:latin typeface="Arial" charset="0"/>
                <a:ea typeface="Arial" charset="0"/>
                <a:cs typeface="Arial" charset="0"/>
              </a:rPr>
              <a:t>.</a:t>
            </a:r>
          </a:p>
          <a:p>
            <a:pPr lvl="3" algn="l"/>
            <a:r>
              <a:rPr lang="en-US" sz="1800" dirty="0">
                <a:latin typeface="Arial" charset="0"/>
                <a:ea typeface="Arial" charset="0"/>
                <a:cs typeface="Arial" charset="0"/>
              </a:rPr>
              <a:t>old_cluster_assignment </a:t>
            </a:r>
            <a:r>
              <a:rPr lang="en-US" sz="1800" dirty="0">
                <a:latin typeface="Arial" charset="0"/>
                <a:ea typeface="Arial" charset="0"/>
                <a:cs typeface="Arial" charset="0"/>
                <a:sym typeface="Wingdings" pitchFamily="2" charset="2"/>
              </a:rPr>
              <a:t> </a:t>
            </a:r>
            <a:r>
              <a:rPr lang="en-US" sz="1800" dirty="0">
                <a:latin typeface="Arial" charset="0"/>
                <a:ea typeface="Arial" charset="0"/>
                <a:cs typeface="Arial" charset="0"/>
              </a:rPr>
              <a:t>new_cluster_assignment and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 </a:t>
            </a:r>
            <a:r>
              <a:rPr lang="en-US" sz="1800" dirty="0">
                <a:latin typeface="Arial" charset="0"/>
                <a:ea typeface="Arial" charset="0"/>
                <a:cs typeface="Arial" charset="0"/>
                <a:sym typeface="Wingdings" pitchFamily="2" charset="2"/>
              </a:rPr>
              <a:t></a:t>
            </a:r>
            <a:r>
              <a:rPr lang="en-US" sz="1800" b="1" dirty="0">
                <a:latin typeface="Arial" charset="0"/>
                <a:ea typeface="Arial" charset="0"/>
                <a:cs typeface="Arial" charset="0"/>
                <a:sym typeface="Wingdings" pitchFamily="2" charset="2"/>
              </a:rPr>
              <a:t>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p>
          <a:p>
            <a:pPr lvl="3" algn="l"/>
            <a:r>
              <a:rPr lang="en-US" sz="1800" dirty="0">
                <a:latin typeface="Arial" charset="0"/>
                <a:ea typeface="Arial" charset="0"/>
                <a:cs typeface="Arial" charset="0"/>
              </a:rPr>
              <a:t>loop</a:t>
            </a:r>
          </a:p>
          <a:p>
            <a:pPr marL="342900" indent="-342900" algn="l">
              <a:buFont typeface="Arial" panose="020B0604020202020204" pitchFamily="34" charset="0"/>
              <a:buChar char="•"/>
            </a:pPr>
            <a:r>
              <a:rPr lang="en-US" sz="2000" dirty="0">
                <a:latin typeface="Arial" charset="0"/>
                <a:ea typeface="Arial" charset="0"/>
                <a:cs typeface="Arial"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 example</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603" y="1330351"/>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[0,10]</m:t>
                        </m:r>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(1.998, 8.046)</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(1.904, 2.150)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(5.496, 5.488)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(7.036, 7.148)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(8.351, 3.099)</a:t>
                </a:r>
              </a:p>
              <a:p>
                <a:pPr marL="342900" indent="-342900" algn="l">
                  <a:buFont typeface="Arial" panose="020B0604020202020204" pitchFamily="34" charset="0"/>
                  <a:buChar char="•"/>
                </a:pPr>
                <a:endParaRPr lang="en-US" sz="20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603" y="1330351"/>
                <a:ext cx="11582400" cy="4986338"/>
              </a:xfrm>
              <a:blipFill>
                <a:blip r:embed="rId3"/>
                <a:stretch>
                  <a:fillRect l="-329" t="-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3292230" y="1849978"/>
            <a:ext cx="7387493" cy="4446612"/>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7204363" y="382352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8285018" y="327511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9254836" y="4655127"/>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4724492" y="508164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4779818" y="286789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0752557" cy="868362"/>
          </a:xfrm>
        </p:spPr>
        <p:txBody>
          <a:bodyPr anchor="ctr">
            <a:normAutofit/>
          </a:bodyPr>
          <a:lstStyle/>
          <a:p>
            <a:pPr algn="ctr"/>
            <a:r>
              <a:rPr lang="en-US" sz="4400" dirty="0">
                <a:latin typeface="Arial" panose="020B0604020202020204" pitchFamily="34" charset="0"/>
                <a:cs typeface="Arial" panose="020B0604020202020204" pitchFamily="34" charset="0"/>
              </a:rPr>
              <a:t>Visualization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6720" y="1923530"/>
            <a:ext cx="11277600" cy="4076614"/>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Among the most common graphing and plotting methods are: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Mathlab</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Excel</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Python graphing package like </a:t>
            </a:r>
            <a:r>
              <a:rPr lang="en-US" sz="24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 and </a:t>
            </a:r>
            <a:r>
              <a:rPr lang="en-US" sz="24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My daughter is an artist and could say a lot more.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Not me.</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3226"/>
            <a:ext cx="11305622" cy="868362"/>
          </a:xfrm>
        </p:spPr>
        <p:txBody>
          <a:bodyPr anchor="ctr">
            <a:noAutofit/>
          </a:bodyPr>
          <a:lstStyle/>
          <a:p>
            <a:pPr algn="ctr"/>
            <a:r>
              <a:rPr lang="en-US" sz="48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837025" y="2401888"/>
            <a:ext cx="10698480" cy="3670666"/>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Regression and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Least squares </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Gradient descent</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Examples</a:t>
            </a:r>
          </a:p>
          <a:p>
            <a:pPr marL="342900" indent="-342900" algn="l">
              <a:buFont typeface="Arial" charset="0"/>
              <a:buChar char="•"/>
            </a:pPr>
            <a:r>
              <a:rPr lang="en-US" dirty="0">
                <a:latin typeface="Calibri" panose="020F0502020204030204" pitchFamily="34" charset="0"/>
                <a:cs typeface="Calibri" panose="020F0502020204030204" pitchFamily="34" charset="0"/>
              </a:rPr>
              <a:t>Overfitting, underfitting and 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9711"/>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65018" y="2204256"/>
            <a:ext cx="10507074" cy="399123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regression problem is to learn a function to predict the outcome of experiments based on observable features of a process (like words in a text).</a:t>
            </a:r>
          </a:p>
          <a:p>
            <a:pPr marL="342900" indent="-342900" algn="l">
              <a:buFont typeface="Arial" panose="020B0604020202020204" pitchFamily="34" charset="0"/>
              <a:buChar char="•"/>
            </a:pPr>
            <a:r>
              <a:rPr lang="en-US" dirty="0">
                <a:latin typeface="Arial" charset="0"/>
                <a:ea typeface="Arial" charset="0"/>
                <a:cs typeface="Arial" charset="0"/>
              </a:rPr>
              <a:t>We will develop three types of regression learning:</a:t>
            </a:r>
          </a:p>
          <a:p>
            <a:pPr marL="800100" lvl="1" indent="-342900" algn="l">
              <a:buFont typeface="Arial" panose="020B0604020202020204" pitchFamily="34" charset="0"/>
              <a:buChar char="•"/>
            </a:pPr>
            <a:r>
              <a:rPr lang="en-US" sz="2400" dirty="0">
                <a:latin typeface="Arial" charset="0"/>
                <a:ea typeface="Arial" charset="0"/>
                <a:cs typeface="Arial" charset="0"/>
              </a:rPr>
              <a:t>Linear regression</a:t>
            </a:r>
          </a:p>
          <a:p>
            <a:pPr marL="800100" lvl="1" indent="-342900" algn="l">
              <a:buFont typeface="Arial" panose="020B0604020202020204" pitchFamily="34" charset="0"/>
              <a:buChar char="•"/>
            </a:pPr>
            <a:r>
              <a:rPr lang="en-US" sz="2400" dirty="0">
                <a:latin typeface="Arial" charset="0"/>
                <a:ea typeface="Arial" charset="0"/>
                <a:cs typeface="Arial" charset="0"/>
              </a:rPr>
              <a:t>Logistic regression</a:t>
            </a:r>
          </a:p>
          <a:p>
            <a:pPr marL="800100" lvl="1" indent="-342900" algn="l">
              <a:buFont typeface="Arial" panose="020B0604020202020204" pitchFamily="34" charset="0"/>
              <a:buChar char="•"/>
            </a:pPr>
            <a:r>
              <a:rPr lang="en-US" sz="2400" dirty="0">
                <a:latin typeface="Arial" charset="0"/>
                <a:ea typeface="Arial" charset="0"/>
                <a:cs typeface="Arial" charset="0"/>
              </a:rPr>
              <a:t>Deep learning (later)</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834" y="2040129"/>
                <a:ext cx="11496778" cy="45982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Our goal is to find a linear function y= 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𝜃</a:t>
                </a:r>
                <a:r>
                  <a:rPr lang="en-US" sz="2000" baseline="-25000" dirty="0">
                    <a:latin typeface="Arial" charset="0"/>
                    <a:ea typeface="Arial" charset="0"/>
                    <a:cs typeface="Arial" charset="0"/>
                  </a:rPr>
                  <a:t>1</a:t>
                </a:r>
                <a:r>
                  <a:rPr lang="en-US" sz="2000" dirty="0">
                    <a:latin typeface="Arial" charset="0"/>
                    <a:ea typeface="Arial" charset="0"/>
                    <a:cs typeface="Arial" charset="0"/>
                  </a:rPr>
                  <a:t>x + 𝜃</a:t>
                </a:r>
                <a:r>
                  <a:rPr lang="en-US" sz="2000" baseline="-25000" dirty="0">
                    <a:latin typeface="Arial" charset="0"/>
                    <a:ea typeface="Arial" charset="0"/>
                    <a:cs typeface="Arial" charset="0"/>
                  </a:rPr>
                  <a:t>0</a:t>
                </a:r>
                <a:r>
                  <a:rPr lang="en-US" sz="2000" dirty="0">
                    <a:latin typeface="Arial" charset="0"/>
                    <a:ea typeface="Arial" charset="0"/>
                    <a:cs typeface="Arial" charset="0"/>
                  </a:rPr>
                  <a:t> such that</a:t>
                </a:r>
                <a:r>
                  <a:rPr lang="en-US" sz="2000" dirty="0">
                    <a:latin typeface="Arial" panose="020B0604020202020204" pitchFamily="34" charset="0"/>
                    <a:cs typeface="Arial" panose="020B0604020202020204" pitchFamily="34" charset="0"/>
                  </a:rPr>
                  <a:t>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0</m:t>
                            </m:r>
                            <m:r>
                              <a:rPr lang="en-US" sz="2000" b="0" i="1" smtClean="0">
                                <a:latin typeface="Cambria Math" panose="02040503050406030204" pitchFamily="18" charset="0"/>
                                <a:cs typeface="Arial" charset="0"/>
                              </a:rPr>
                              <m:t>)</m:t>
                            </m:r>
                          </m:e>
                        </m:d>
                        <m:r>
                          <a:rPr lang="en-US" sz="2000" b="0" i="1" baseline="30000" smtClean="0">
                            <a:latin typeface="Cambria Math" panose="02040503050406030204" pitchFamily="18" charset="0"/>
                            <a:cs typeface="Arial" charset="0"/>
                          </a:rPr>
                          <m:t>2</m:t>
                        </m:r>
                      </m:e>
                    </m:nary>
                  </m:oMath>
                </a14:m>
                <a:r>
                  <a:rPr lang="en-US" sz="2000" dirty="0">
                    <a:latin typeface="Arial" charset="0"/>
                    <a:ea typeface="Arial" charset="0"/>
                    <a:cs typeface="Arial" charset="0"/>
                  </a:rPr>
                  <a:t> is minimum (the “least squares minimum”).  In other words, we want to “learn” </a:t>
                </a:r>
                <a14:m>
                  <m:oMath xmlns:m="http://schemas.openxmlformats.org/officeDocument/2006/math">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can easily extend this to multi-variate feature sets </a:t>
                </a:r>
                <a:r>
                  <a:rPr lang="en-US" sz="2000" b="1" dirty="0">
                    <a:latin typeface="Arial" charset="0"/>
                    <a:ea typeface="Arial" charset="0"/>
                    <a:cs typeface="Arial" charset="0"/>
                  </a:rPr>
                  <a:t>x</a:t>
                </a:r>
                <a:r>
                  <a:rPr lang="en-US" sz="2000" dirty="0">
                    <a:latin typeface="Arial" charset="0"/>
                    <a:ea typeface="Arial" charset="0"/>
                    <a:cs typeface="Arial" charset="0"/>
                  </a:rPr>
                  <a:t> = (1, x</a:t>
                </a:r>
                <a:r>
                  <a:rPr lang="en-US" sz="2000" baseline="-25000" dirty="0">
                    <a:latin typeface="Arial" charset="0"/>
                    <a:ea typeface="Arial" charset="0"/>
                    <a:cs typeface="Arial" charset="0"/>
                  </a:rPr>
                  <a:t>1</a:t>
                </a:r>
                <a:r>
                  <a:rPr lang="en-US" sz="2000" dirty="0">
                    <a:latin typeface="Arial" charset="0"/>
                    <a:ea typeface="Arial" charset="0"/>
                    <a:cs typeface="Arial" charset="0"/>
                  </a:rPr>
                  <a:t>(k), x</a:t>
                </a:r>
                <a:r>
                  <a:rPr lang="en-US" sz="2000" baseline="-25000" dirty="0">
                    <a:latin typeface="Arial" charset="0"/>
                    <a:ea typeface="Arial" charset="0"/>
                    <a:cs typeface="Arial" charset="0"/>
                  </a:rPr>
                  <a:t>2</a:t>
                </a:r>
                <a:r>
                  <a:rPr lang="en-US" sz="2000" dirty="0">
                    <a:latin typeface="Arial" charset="0"/>
                    <a:ea typeface="Arial" charset="0"/>
                    <a:cs typeface="Arial" charset="0"/>
                  </a:rPr>
                  <a:t>(k) … x</a:t>
                </a:r>
                <a:r>
                  <a:rPr lang="en-US" sz="2000" baseline="-25000" dirty="0">
                    <a:latin typeface="Arial" charset="0"/>
                    <a:ea typeface="Arial" charset="0"/>
                    <a:cs typeface="Arial" charset="0"/>
                  </a:rPr>
                  <a:t>p</a:t>
                </a:r>
                <a:r>
                  <a:rPr lang="en-US" sz="2000" dirty="0">
                    <a:latin typeface="Arial" charset="0"/>
                    <a:ea typeface="Arial" charset="0"/>
                    <a:cs typeface="Arial" charset="0"/>
                  </a:rPr>
                  <a:t>(k)), a training set (</a:t>
                </a:r>
                <a:r>
                  <a:rPr lang="en-US" sz="2000" b="1" dirty="0">
                    <a:latin typeface="Arial" charset="0"/>
                    <a:ea typeface="Arial" charset="0"/>
                    <a:cs typeface="Arial" charset="0"/>
                  </a:rPr>
                  <a:t>x</a:t>
                </a:r>
                <a:r>
                  <a:rPr lang="en-US" sz="2000" dirty="0">
                    <a:latin typeface="Arial" charset="0"/>
                    <a:ea typeface="Arial" charset="0"/>
                    <a:cs typeface="Arial" charset="0"/>
                  </a:rPr>
                  <a:t>(k), y(k)), k = 1,2…,m and a set of parameters </a:t>
                </a:r>
                <a14:m>
                  <m:oMath xmlns:m="http://schemas.openxmlformats.org/officeDocument/2006/math">
                    <m:r>
                      <m:rPr>
                        <m:nor/>
                      </m:rPr>
                      <a:rPr lang="en-US" sz="2000" b="1">
                        <a:latin typeface="Arial" charset="0"/>
                        <a:ea typeface="Arial" charset="0"/>
                        <a:cs typeface="Arial" charset="0"/>
                      </a:rPr>
                      <m:t>𝜃</m:t>
                    </m:r>
                  </m:oMath>
                </a14:m>
                <a:r>
                  <a:rPr lang="en-US" sz="2000" dirty="0">
                    <a:latin typeface="Arial" charset="0"/>
                    <a:ea typeface="Arial" charset="0"/>
                    <a:cs typeface="Arial" charset="0"/>
                  </a:rPr>
                  <a:t>= (</a:t>
                </a:r>
                <a14:m>
                  <m:oMath xmlns:m="http://schemas.openxmlformats.org/officeDocument/2006/math">
                    <m:r>
                      <m:rPr>
                        <m:nor/>
                      </m:rPr>
                      <a:rPr lang="en-US" sz="2000">
                        <a:latin typeface="Arial" charset="0"/>
                        <a:ea typeface="Arial" charset="0"/>
                        <a:cs typeface="Arial" charset="0"/>
                      </a:rPr>
                      <m:t>𝜃</m:t>
                    </m:r>
                    <m:r>
                      <a:rPr lang="en-US" sz="2000" i="1" baseline="-25000">
                        <a:latin typeface="Cambria Math" panose="02040503050406030204" pitchFamily="18" charset="0"/>
                        <a:cs typeface="Arial" charset="0"/>
                      </a:rPr>
                      <m:t>0</m:t>
                    </m:r>
                  </m:oMath>
                </a14:m>
                <a:r>
                  <a:rPr lang="en-US" sz="2000" dirty="0">
                    <a:latin typeface="Arial" charset="0"/>
                    <a:ea typeface="Arial" charset="0"/>
                    <a:cs typeface="Arial" charset="0"/>
                  </a:rPr>
                  <a:t>, …, </a:t>
                </a:r>
                <a14:m>
                  <m:oMath xmlns:m="http://schemas.openxmlformats.org/officeDocument/2006/math">
                    <m:r>
                      <m:rPr>
                        <m:nor/>
                      </m:rPr>
                      <a:rPr lang="en-US" sz="2000">
                        <a:latin typeface="Arial" charset="0"/>
                        <a:ea typeface="Arial" charset="0"/>
                        <a:cs typeface="Arial" charset="0"/>
                      </a:rPr>
                      <m:t>𝜃</m:t>
                    </m:r>
                    <m:r>
                      <a:rPr lang="en-US" sz="2000" b="0" i="1" baseline="-25000" smtClean="0">
                        <a:latin typeface="Cambria Math" panose="02040503050406030204" pitchFamily="18" charset="0"/>
                        <a:ea typeface="Arial" charset="0"/>
                        <a:cs typeface="Arial" charset="0"/>
                      </a:rPr>
                      <m:t>𝑝</m:t>
                    </m:r>
                  </m:oMath>
                </a14:m>
                <a:r>
                  <a:rPr lang="en-US" sz="2000" dirty="0">
                    <a:latin typeface="Arial" charset="0"/>
                    <a:ea typeface="Arial" charset="0"/>
                    <a:cs typeface="Arial" charset="0"/>
                  </a:rPr>
                  <a:t>), where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1"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𝑝</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𝑖</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e>
                    </m:nary>
                    <m:r>
                      <a:rPr lang="en-US" sz="2000" b="0" i="0" smtClean="0">
                        <a:latin typeface="Cambria Math" panose="02040503050406030204" pitchFamily="18" charset="0"/>
                        <a:cs typeface="Arial" charset="0"/>
                      </a:rPr>
                      <m:t>.</m:t>
                    </m:r>
                  </m:oMath>
                </a14:m>
                <a:r>
                  <a:rPr lang="en-US" sz="2000" dirty="0">
                    <a:latin typeface="Arial" panose="020B0604020202020204" pitchFamily="34" charset="0"/>
                    <a:cs typeface="Arial" panose="020B0604020202020204" pitchFamily="34" charset="0"/>
                  </a:rPr>
                  <a:t>  Again, we minimize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Arial" charset="0"/>
                    <a:ea typeface="Arial" charset="0"/>
                    <a:cs typeface="Arial" charset="0"/>
                  </a:rPr>
                  <a:t>. </a:t>
                </a: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b="1" i="1">
                            <a:latin typeface="Cambria Math" panose="02040503050406030204" pitchFamily="18" charset="0"/>
                            <a:ea typeface="Cambria Math" panose="02040503050406030204" pitchFamily="18" charset="0"/>
                            <a:cs typeface="Arial" charset="0"/>
                          </a:rPr>
                          <m:t>𝜽</m:t>
                        </m:r>
                      </m:sub>
                    </m:sSub>
                    <m:d>
                      <m:dPr>
                        <m:ctrlPr>
                          <a:rPr lang="en-US" b="1" i="1">
                            <a:latin typeface="Cambria Math" panose="02040503050406030204" pitchFamily="18" charset="0"/>
                            <a:cs typeface="Arial" charset="0"/>
                          </a:rPr>
                        </m:ctrlPr>
                      </m:dPr>
                      <m:e>
                        <m:r>
                          <a:rPr lang="en-US" b="1" i="1">
                            <a:latin typeface="Cambria Math" panose="02040503050406030204" pitchFamily="18" charset="0"/>
                            <a:cs typeface="Arial" charset="0"/>
                          </a:rPr>
                          <m:t>𝒙</m:t>
                        </m:r>
                      </m:e>
                    </m:d>
                    <m:r>
                      <a:rPr lang="en-US" b="1" i="1">
                        <a:latin typeface="Cambria Math" panose="02040503050406030204" pitchFamily="18" charset="0"/>
                        <a:cs typeface="Arial" charset="0"/>
                      </a:rPr>
                      <m:t> </m:t>
                    </m:r>
                  </m:oMath>
                </a14:m>
                <a:r>
                  <a:rPr lang="en-US" dirty="0">
                    <a:latin typeface="Arial" charset="0"/>
                    <a:ea typeface="Arial" charset="0"/>
                    <a:cs typeface="Arial" charset="0"/>
                  </a:rPr>
                  <a:t>is called the hypothesis and </a:t>
                </a:r>
                <a:r>
                  <a:rPr lang="en-US" b="1" dirty="0">
                    <a:latin typeface="Arial" charset="0"/>
                    <a:ea typeface="Arial" charset="0"/>
                    <a:cs typeface="Arial" charset="0"/>
                  </a:rPr>
                  <a:t>𝜃</a:t>
                </a:r>
                <a:r>
                  <a:rPr lang="en-US" dirty="0">
                    <a:latin typeface="Arial" charset="0"/>
                    <a:ea typeface="Arial" charset="0"/>
                    <a:cs typeface="Arial" charset="0"/>
                  </a:rPr>
                  <a:t> is the set of parameters we seek to learn.  We often employ the convention of making the first coordinate of </a:t>
                </a:r>
                <a:r>
                  <a:rPr lang="en-US" b="1" dirty="0">
                    <a:latin typeface="Arial" charset="0"/>
                    <a:ea typeface="Arial" charset="0"/>
                    <a:cs typeface="Arial" charset="0"/>
                  </a:rPr>
                  <a:t>x </a:t>
                </a:r>
                <a:r>
                  <a:rPr lang="en-US" dirty="0">
                    <a:latin typeface="Arial" charset="0"/>
                    <a:ea typeface="Arial" charset="0"/>
                    <a:cs typeface="Arial" charset="0"/>
                  </a:rPr>
                  <a:t>1 rather than a measured feature to avoid treating the constant differently.</a:t>
                </a:r>
              </a:p>
              <a:p>
                <a:pPr marL="800100" lvl="1" indent="-342900" algn="l">
                  <a:spcBef>
                    <a:spcPts val="0"/>
                  </a:spcBef>
                  <a:buFont typeface="Arial" charset="0"/>
                  <a:buChar char="•"/>
                </a:pPr>
                <a:r>
                  <a:rPr lang="en-US" dirty="0">
                    <a:latin typeface="Arial" charset="0"/>
                    <a:ea typeface="Arial" charset="0"/>
                    <a:cs typeface="Arial" charset="0"/>
                  </a:rPr>
                  <a:t>There is a closed form expression for obtaining the parameters, </a:t>
                </a:r>
                <a:r>
                  <a:rPr lang="en-US" b="1" dirty="0">
                    <a:latin typeface="Arial" charset="0"/>
                    <a:ea typeface="Arial" charset="0"/>
                    <a:cs typeface="Arial" charset="0"/>
                  </a:rPr>
                  <a:t>𝜃.</a:t>
                </a:r>
                <a:r>
                  <a:rPr lang="en-US" dirty="0">
                    <a:latin typeface="Arial" charset="0"/>
                    <a:ea typeface="Arial" charset="0"/>
                    <a:cs typeface="Arial" charset="0"/>
                  </a:rPr>
                  <a:t> We can minimize </a:t>
                </a:r>
                <a:r>
                  <a:rPr lang="en-US" dirty="0">
                    <a:latin typeface="Arial" panose="020B0604020202020204" pitchFamily="34" charset="0"/>
                    <a:cs typeface="Arial" panose="020B0604020202020204" pitchFamily="34" charset="0"/>
                  </a:rPr>
                  <a:t>𝜀(</a:t>
                </a:r>
                <a:r>
                  <a:rPr lang="en-US" b="1" dirty="0">
                    <a:latin typeface="Arial" charset="0"/>
                    <a:ea typeface="Arial" charset="0"/>
                    <a:cs typeface="Arial" charset="0"/>
                  </a:rPr>
                  <a:t>𝜃</a:t>
                </a:r>
                <a:r>
                  <a:rPr lang="en-US" baseline="-25000" dirty="0">
                    <a:latin typeface="Arial" charset="0"/>
                    <a:ea typeface="Arial" charset="0"/>
                    <a:cs typeface="Arial" charset="0"/>
                  </a:rPr>
                  <a:t>,</a:t>
                </a:r>
                <a:r>
                  <a:rPr lang="en-US" dirty="0">
                    <a:latin typeface="Arial" panose="020B0604020202020204" pitchFamily="34" charset="0"/>
                    <a:cs typeface="Arial" panose="020B0604020202020204" pitchFamily="34" charset="0"/>
                  </a:rPr>
                  <a:t> X, Y) </a:t>
                </a:r>
                <a:r>
                  <a:rPr lang="en-US" dirty="0">
                    <a:latin typeface="Arial" charset="0"/>
                    <a:ea typeface="Arial" charset="0"/>
                    <a:cs typeface="Arial" charset="0"/>
                  </a:rPr>
                  <a:t>by letting M</a:t>
                </a:r>
                <a:r>
                  <a:rPr lang="en-US" baseline="-25000" dirty="0">
                    <a:latin typeface="Arial" charset="0"/>
                    <a:ea typeface="Arial" charset="0"/>
                    <a:cs typeface="Arial" charset="0"/>
                  </a:rPr>
                  <a:t>X</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(1)</a:t>
                </a:r>
                <a:r>
                  <a:rPr lang="en-US" baseline="30000" dirty="0">
                    <a:latin typeface="Arial" charset="0"/>
                    <a:ea typeface="Arial" charset="0"/>
                    <a:cs typeface="Arial" charset="0"/>
                  </a:rPr>
                  <a:t>T</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(2)</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x</a:t>
                </a:r>
                <a:r>
                  <a:rPr lang="en-US" dirty="0">
                    <a:latin typeface="Arial" charset="0"/>
                    <a:ea typeface="Arial" charset="0"/>
                    <a:cs typeface="Arial" charset="0"/>
                  </a:rPr>
                  <a:t>(m)</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y</a:t>
                </a:r>
                <a:r>
                  <a:rPr lang="en-US" dirty="0">
                    <a:latin typeface="Arial" charset="0"/>
                    <a:ea typeface="Arial" charset="0"/>
                    <a:cs typeface="Arial" charset="0"/>
                  </a:rPr>
                  <a:t>= (y(1), y(2), …, y(m))</a:t>
                </a:r>
                <a:r>
                  <a:rPr lang="en-US" baseline="30000" dirty="0">
                    <a:latin typeface="Arial" charset="0"/>
                    <a:ea typeface="Arial" charset="0"/>
                    <a:cs typeface="Arial" charset="0"/>
                  </a:rPr>
                  <a:t>T</a:t>
                </a:r>
                <a:r>
                  <a:rPr lang="en-US" dirty="0">
                    <a:latin typeface="Arial" charset="0"/>
                    <a:ea typeface="Arial" charset="0"/>
                    <a:cs typeface="Arial" charset="0"/>
                  </a:rPr>
                  <a:t> and setting </a:t>
                </a:r>
                <a:r>
                  <a:rPr lang="en-US" b="1" dirty="0">
                    <a:latin typeface="Arial" panose="020B0604020202020204" pitchFamily="34" charset="0"/>
                    <a:cs typeface="Arial" panose="020B0604020202020204" pitchFamily="34" charset="0"/>
                  </a:rPr>
                  <a:t>𝜃</a:t>
                </a:r>
                <a:r>
                  <a:rPr lang="en-US" dirty="0">
                    <a:latin typeface="Arial" panose="020B0604020202020204" pitchFamily="34" charset="0"/>
                    <a:cs typeface="Arial" panose="020B0604020202020204" pitchFamily="34" charset="0"/>
                  </a:rPr>
                  <a:t> </a:t>
                </a:r>
                <a:r>
                  <a:rPr lang="en-US" dirty="0">
                    <a:latin typeface="Arial" charset="0"/>
                    <a:ea typeface="Arial" charset="0"/>
                    <a:cs typeface="Arial" charset="0"/>
                  </a:rPr>
                  <a:t>=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-1</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1" dirty="0">
                    <a:latin typeface="Arial" charset="0"/>
                    <a:ea typeface="Arial" charset="0"/>
                    <a:cs typeface="Arial" charset="0"/>
                  </a:rPr>
                  <a:t>y</a:t>
                </a:r>
                <a:r>
                  <a:rPr lang="en-US" dirty="0">
                    <a:latin typeface="Arial" charset="0"/>
                    <a:ea typeface="Arial" charset="0"/>
                    <a:cs typeface="Arial" charset="0"/>
                  </a:rPr>
                  <a:t>, provided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 </a:t>
                </a:r>
                <a:r>
                  <a:rPr lang="en-US" dirty="0">
                    <a:latin typeface="Arial" charset="0"/>
                    <a:ea typeface="Arial" charset="0"/>
                    <a:cs typeface="Arial" charset="0"/>
                  </a:rPr>
                  <a:t>is invertible.</a:t>
                </a:r>
              </a:p>
              <a:p>
                <a:pPr marL="800100" lvl="1" indent="-342900" algn="l">
                  <a:spcBef>
                    <a:spcPts val="0"/>
                  </a:spcBef>
                  <a:buFont typeface="Arial" charset="0"/>
                  <a:buChar char="•"/>
                </a:pPr>
                <a:r>
                  <a:rPr lang="en-US" dirty="0">
                    <a:latin typeface="Arial" charset="0"/>
                    <a:ea typeface="Arial" charset="0"/>
                    <a:cs typeface="Arial" charset="0"/>
                  </a:rPr>
                  <a:t>We can also find </a:t>
                </a:r>
                <a:r>
                  <a:rPr lang="en-US" b="1" dirty="0">
                    <a:latin typeface="Arial" panose="020B0604020202020204" pitchFamily="34" charset="0"/>
                    <a:cs typeface="Arial" panose="020B0604020202020204" pitchFamily="34" charset="0"/>
                  </a:rPr>
                  <a:t>𝜃</a:t>
                </a:r>
                <a:r>
                  <a:rPr lang="en-US" dirty="0">
                    <a:latin typeface="Arial" charset="0"/>
                    <a:ea typeface="Arial" charset="0"/>
                    <a:cs typeface="Arial"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834" y="2040129"/>
                <a:ext cx="11496778" cy="4598208"/>
              </a:xfrm>
              <a:blipFill>
                <a:blip r:embed="rId3"/>
                <a:stretch>
                  <a:fillRect l="-442" t="-4959" r="-9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385888"/>
                <a:ext cx="11011766" cy="5329553"/>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1" i="1" smtClean="0">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e>
                          <m:sub>
                            <m:r>
                              <a:rPr lang="en-US" sz="2000" b="0" i="1" smtClean="0">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nary>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dirty="0">
                    <a:latin typeface="Calibri" panose="020F0502020204030204" pitchFamily="34" charset="0"/>
                    <a:cs typeface="Calibri" panose="020F0502020204030204" pitchFamily="34" charset="0"/>
                  </a:rPr>
                  <a:t>Loop until convergence</a:t>
                </a:r>
              </a:p>
              <a:p>
                <a:pPr lvl="1" algn="l">
                  <a:spcBef>
                    <a:spcPts val="0"/>
                  </a:spcBef>
                </a:pP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h</m:t>
                        </m:r>
                        <m:r>
                          <a:rPr lang="en-US" b="1" i="1" baseline="-25000" smtClean="0">
                            <a:latin typeface="Cambria Math" panose="02040503050406030204" pitchFamily="18" charset="0"/>
                            <a:ea typeface="Cambria Math" panose="02040503050406030204" pitchFamily="18" charset="0"/>
                          </a:rPr>
                          <m:t>𝜽</m:t>
                        </m:r>
                      </m:e>
                    </m:nary>
                  </m:oMath>
                </a14:m>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j </a:t>
                </a:r>
                <a:endParaRPr lang="en-US" dirty="0">
                  <a:latin typeface="Calibri" panose="020F0502020204030204" pitchFamily="34" charset="0"/>
                  <a:cs typeface="Calibri" panose="020F0502020204030204" pitchFamily="34" charset="0"/>
                </a:endParaRP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385888"/>
                <a:ext cx="11011766" cy="5329553"/>
              </a:xfrm>
              <a:blipFill>
                <a:blip r:embed="rId3"/>
                <a:stretch>
                  <a:fillRect l="-461" t="-1188" r="-6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0212" y="1779133"/>
                <a:ext cx="11071575" cy="4759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 is linear, (i.e.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we can write our minimization rule using vector notation a little more compactly.  Namely,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sSub>
                          <m:sSubPr>
                            <m:ctrlPr>
                              <a:rPr lang="en-US" sz="2000" i="1" smtClean="0">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b="0" i="1" smtClean="0">
                        <a:latin typeface="Cambria Math" panose="02040503050406030204" pitchFamily="18" charset="0"/>
                        <a:ea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𝟎</m:t>
                    </m:r>
                  </m:oMath>
                </a14:m>
                <a:r>
                  <a:rPr lang="en-US" sz="2000" b="1"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Arial" charset="0"/>
                    <a:ea typeface="Arial" charset="0"/>
                    <a:cs typeface="Arial"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b="0" i="0"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g</m:t>
                    </m:r>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𝜽</m:t>
                        </m:r>
                      </m:e>
                      <m:sup>
                        <m:r>
                          <a:rPr lang="en-US" sz="2000" b="0" i="1" smtClean="0">
                            <a:latin typeface="Cambria Math" panose="02040503050406030204" pitchFamily="18" charset="0"/>
                            <a:cs typeface="Arial" charset="0"/>
                          </a:rPr>
                          <m:t>𝑇</m:t>
                        </m:r>
                      </m:sup>
                    </m:sSup>
                    <m:r>
                      <a:rPr lang="en-US" sz="2000" b="1" i="1" smtClean="0">
                        <a:latin typeface="Cambria Math" panose="02040503050406030204" pitchFamily="18" charset="0"/>
                        <a:cs typeface="Arial" charset="0"/>
                      </a:rPr>
                      <m:t>𝒙</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𝑔</m:t>
                        </m:r>
                      </m:e>
                      <m:sup>
                        <m:r>
                          <a:rPr lang="en-US" sz="2000" b="0" i="1" smtClean="0">
                            <a:latin typeface="Cambria Math" panose="02040503050406030204" pitchFamily="18" charset="0"/>
                            <a:cs typeface="Arial" charset="0"/>
                          </a:rPr>
                          <m:t>′</m:t>
                        </m:r>
                      </m:sup>
                    </m:sSup>
                    <m:d>
                      <m:dPr>
                        <m:ctrlPr>
                          <a:rPr lang="en-US" sz="2000" b="0" i="1" smtClean="0">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oMath>
                </a14:m>
                <a:r>
                  <a:rPr lang="en-US" sz="2000" b="1" dirty="0">
                    <a:latin typeface="Arial" charset="0"/>
                    <a:ea typeface="Arial" charset="0"/>
                    <a:cs typeface="Arial" charset="0"/>
                  </a:rPr>
                  <a:t>.  </a:t>
                </a:r>
                <a:r>
                  <a:rPr lang="en-US" sz="2000" dirty="0">
                    <a:latin typeface="Arial" charset="0"/>
                    <a:ea typeface="Arial" charset="0"/>
                    <a:cs typeface="Arial"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chain rule will come in handy for vector valued functions as well.  Suppose </a:t>
                </a:r>
                <a:r>
                  <a:rPr lang="en-US" sz="2000" b="1" dirty="0">
                    <a:latin typeface="Arial" charset="0"/>
                    <a:ea typeface="Arial" charset="0"/>
                    <a:cs typeface="Arial" charset="0"/>
                  </a:rPr>
                  <a:t>h(x)</a:t>
                </a:r>
                <a:r>
                  <a:rPr lang="en-US" sz="2000" dirty="0">
                    <a:latin typeface="Arial" charset="0"/>
                    <a:ea typeface="Arial" charset="0"/>
                    <a:cs typeface="Arial" charset="0"/>
                  </a:rPr>
                  <a:t> = </a:t>
                </a:r>
                <a:r>
                  <a:rPr lang="en-US" sz="2000" b="1" dirty="0">
                    <a:latin typeface="Arial" charset="0"/>
                    <a:ea typeface="Arial" charset="0"/>
                    <a:cs typeface="Arial" charset="0"/>
                  </a:rPr>
                  <a:t>f(y) </a:t>
                </a:r>
                <a:r>
                  <a:rPr lang="en-US" sz="2000" dirty="0">
                    <a:latin typeface="Arial" charset="0"/>
                    <a:ea typeface="Arial" charset="0"/>
                    <a:cs typeface="Arial" charset="0"/>
                  </a:rPr>
                  <a:t>where </a:t>
                </a:r>
                <a:r>
                  <a:rPr lang="en-US" sz="2000" b="1" dirty="0">
                    <a:latin typeface="Arial" charset="0"/>
                    <a:ea typeface="Arial" charset="0"/>
                    <a:cs typeface="Arial" charset="0"/>
                  </a:rPr>
                  <a:t>y </a:t>
                </a:r>
                <a:r>
                  <a:rPr lang="en-US" sz="2000" dirty="0">
                    <a:latin typeface="Arial" charset="0"/>
                    <a:ea typeface="Arial" charset="0"/>
                    <a:cs typeface="Arial" charset="0"/>
                  </a:rPr>
                  <a:t>=</a:t>
                </a:r>
                <a:r>
                  <a:rPr lang="en-US" sz="2000" b="1" dirty="0">
                    <a:latin typeface="Arial" charset="0"/>
                    <a:ea typeface="Arial" charset="0"/>
                    <a:cs typeface="Arial" charset="0"/>
                  </a:rPr>
                  <a:t> g(x)</a:t>
                </a:r>
                <a:r>
                  <a:rPr lang="en-US" sz="2000" dirty="0">
                    <a:latin typeface="Arial" charset="0"/>
                    <a:ea typeface="Arial" charset="0"/>
                    <a:cs typeface="Arial" charset="0"/>
                  </a:rPr>
                  <a:t>.   The Jacobian of </a:t>
                </a:r>
                <a:r>
                  <a:rPr lang="en-US" sz="2000" b="1" dirty="0">
                    <a:latin typeface="Arial" charset="0"/>
                    <a:ea typeface="Arial" charset="0"/>
                    <a:cs typeface="Arial" charset="0"/>
                  </a:rPr>
                  <a:t>h(x)</a:t>
                </a:r>
                <a:r>
                  <a:rPr lang="en-US" sz="2000" dirty="0">
                    <a:latin typeface="Arial" charset="0"/>
                    <a:ea typeface="Arial" charset="0"/>
                    <a:cs typeface="Arial" charset="0"/>
                  </a:rPr>
                  <a:t>, written</a:t>
                </a:r>
                <a:r>
                  <a:rPr lang="en-US" sz="2000" b="1" dirty="0">
                    <a:latin typeface="Arial" charset="0"/>
                    <a:ea typeface="Arial" charset="0"/>
                    <a:cs typeface="Arial" charset="0"/>
                  </a:rPr>
                  <a:t> </a:t>
                </a:r>
                <a:r>
                  <a:rPr lang="en-US" sz="2000" dirty="0">
                    <a:latin typeface="Arial" charset="0"/>
                    <a:ea typeface="Arial" charset="0"/>
                    <a:cs typeface="Arial" charset="0"/>
                  </a:rPr>
                  <a:t>as,</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b="0" i="0" smtClean="0">
                        <a:latin typeface="Cambria Math" panose="02040503050406030204" pitchFamily="18" charset="0"/>
                        <a:cs typeface="Arial" charset="0"/>
                      </a:rPr>
                      <m:t>(</m:t>
                    </m:r>
                    <m:r>
                      <a:rPr lang="en-US" sz="2000" b="1" i="0" smtClean="0">
                        <a:latin typeface="Cambria Math" panose="02040503050406030204" pitchFamily="18" charset="0"/>
                        <a:cs typeface="Arial" charset="0"/>
                      </a:rPr>
                      <m:t>𝐱</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is and n x n matrix </a:t>
                </a:r>
                <a14:m>
                  <m:oMath xmlns:m="http://schemas.openxmlformats.org/officeDocument/2006/math">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𝑖</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den>
                    </m:f>
                  </m:oMath>
                </a14:m>
                <a:r>
                  <a:rPr lang="en-US" sz="2000" dirty="0">
                    <a:latin typeface="Arial" charset="0"/>
                    <a:ea typeface="Arial" charset="0"/>
                    <a:cs typeface="Arial"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i="0" smtClean="0">
                        <a:latin typeface="Cambria Math" panose="02040503050406030204" pitchFamily="18" charset="0"/>
                        <a:cs typeface="Arial" charset="0"/>
                      </a:rPr>
                      <m:t>= </m:t>
                    </m:r>
                    <m:sSub>
                      <m:sSubPr>
                        <m:ctrlPr>
                          <a:rPr lang="en-US" sz="1800" b="1"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𝐽</m:t>
                        </m:r>
                      </m:e>
                      <m:sub>
                        <m:r>
                          <a:rPr lang="en-US" sz="1800" b="1" i="1" smtClean="0">
                            <a:latin typeface="Cambria Math" panose="02040503050406030204" pitchFamily="18" charset="0"/>
                            <a:cs typeface="Arial" charset="0"/>
                          </a:rPr>
                          <m:t>𝒚</m:t>
                        </m:r>
                      </m:sub>
                    </m:sSub>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𝒇</m:t>
                        </m:r>
                      </m:e>
                    </m:d>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𝒈</m:t>
                        </m:r>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𝐽</m:t>
                        </m:r>
                      </m:e>
                      <m:sub>
                        <m:r>
                          <a:rPr lang="en-US" sz="1800" b="1" i="1" smtClean="0">
                            <a:latin typeface="Cambria Math" panose="02040503050406030204" pitchFamily="18" charset="0"/>
                            <a:ea typeface="Cambria Math" panose="02040503050406030204" pitchFamily="18" charset="0"/>
                            <a:cs typeface="Arial" charset="0"/>
                          </a:rPr>
                          <m:t>𝒙</m:t>
                        </m:r>
                      </m:sub>
                    </m:sSub>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𝒈</m:t>
                    </m:r>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𝒙</m:t>
                    </m:r>
                    <m:r>
                      <a:rPr lang="en-US" sz="1800" b="1" i="1"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b="1"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0212" y="1779133"/>
                <a:ext cx="11071575" cy="4759780"/>
              </a:xfrm>
              <a:blipFill>
                <a:blip r:embed="rId3"/>
                <a:stretch>
                  <a:fillRect l="-573" t="-9574" r="-3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724291" y="1594022"/>
            <a:ext cx="10782900" cy="457697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Learning rate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small convergence is slow.</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Gradient descent</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Is iterative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Can be adapted to complex hypothesis</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large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Supports incremental learning</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Converges to local optimum (OK for quadratic functions.)</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Close form solution</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small</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No need to select learning rate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325562"/>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we observe an experiment with n distinct outcomes, we call the union of these events a sample space and if we label each event E</a:t>
                </a:r>
                <a:r>
                  <a:rPr lang="en-US" sz="2000" baseline="-25000" dirty="0">
                    <a:latin typeface="Arial" charset="0"/>
                    <a:ea typeface="Arial" charset="0"/>
                    <a:cs typeface="Arial" charset="0"/>
                  </a:rPr>
                  <a:t>i</a:t>
                </a:r>
                <a:r>
                  <a:rPr lang="en-US" sz="2000" dirty="0">
                    <a:latin typeface="Arial" charset="0"/>
                    <a:ea typeface="Arial" charset="0"/>
                    <a:cs typeface="Arial" charset="0"/>
                  </a:rPr>
                  <a:t>, i= 1,2,…,n.  S = {E</a:t>
                </a:r>
                <a:r>
                  <a:rPr lang="en-US" sz="2000" baseline="-25000" dirty="0">
                    <a:latin typeface="Arial" charset="0"/>
                    <a:ea typeface="Arial" charset="0"/>
                    <a:cs typeface="Arial" charset="0"/>
                  </a:rPr>
                  <a:t>1</a:t>
                </a:r>
                <a:r>
                  <a:rPr lang="en-US" sz="2000" dirty="0">
                    <a:latin typeface="Arial" charset="0"/>
                    <a:ea typeface="Arial" charset="0"/>
                    <a:cs typeface="Arial" charset="0"/>
                  </a:rPr>
                  <a:t>} ∪ {E</a:t>
                </a:r>
                <a:r>
                  <a:rPr lang="en-US" sz="2000" baseline="-25000" dirty="0">
                    <a:latin typeface="Arial" charset="0"/>
                    <a:ea typeface="Arial" charset="0"/>
                    <a:cs typeface="Arial" charset="0"/>
                  </a:rPr>
                  <a:t>2</a:t>
                </a:r>
                <a:r>
                  <a:rPr lang="en-US" sz="2000" dirty="0">
                    <a:latin typeface="Arial" charset="0"/>
                    <a:ea typeface="Arial" charset="0"/>
                    <a:cs typeface="Arial" charset="0"/>
                  </a:rPr>
                  <a:t>} ∪ … ∪ {E</a:t>
                </a:r>
                <a:r>
                  <a:rPr lang="en-US" sz="2000" baseline="-25000" dirty="0">
                    <a:latin typeface="Arial" charset="0"/>
                    <a:ea typeface="Arial" charset="0"/>
                    <a:cs typeface="Arial" charset="0"/>
                  </a:rPr>
                  <a:t>n</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probability measure is a map from S to the interval [0, 1], P: S </a:t>
                </a:r>
                <a:r>
                  <a:rPr lang="en-US" sz="20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𝑖</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𝐸</m:t>
                            </m:r>
                            <m:r>
                              <a:rPr lang="en-US" sz="2000" b="0" i="1" baseline="-25000" smtClean="0">
                                <a:latin typeface="Cambria Math" panose="02040503050406030204" pitchFamily="18" charset="0"/>
                                <a:cs typeface="Arial" charset="0"/>
                                <a:sym typeface="Wingdings" pitchFamily="2" charset="2"/>
                              </a:rPr>
                              <m:t>𝑖</m:t>
                            </m:r>
                          </m:e>
                        </m:d>
                        <m:r>
                          <a:rPr lang="en-US" sz="2000" b="0" i="1" smtClean="0">
                            <a:latin typeface="Cambria Math" panose="02040503050406030204" pitchFamily="18" charset="0"/>
                            <a:cs typeface="Arial" charset="0"/>
                            <a:sym typeface="Wingdings" pitchFamily="2" charset="2"/>
                          </a:rPr>
                          <m:t>=1</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We can also talk about the outcome any member of a subset, T ⊆ S.  For example, if T={E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P(T) =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For completeness, when we use subsets, we define P(∅)=0.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0</m:t>
                        </m:r>
                      </m:sub>
                      <m:sup>
                        <m:r>
                          <a:rPr lang="en-US" sz="2000" i="1" smtClean="0">
                            <a:latin typeface="Cambria Math" panose="02040503050406030204" pitchFamily="18" charset="0"/>
                            <a:ea typeface="Cambria Math" panose="02040503050406030204" pitchFamily="18" charset="0"/>
                            <a:cs typeface="Arial" charset="0"/>
                            <a:sym typeface="Wingdings" pitchFamily="2" charset="2"/>
                          </a:rPr>
                          <m:t>∞</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𝑡</m:t>
                        </m:r>
                      </m:sub>
                      <m:sup>
                        <m:r>
                          <a:rPr lang="en-US" sz="2000" b="0" i="1" smtClean="0">
                            <a:latin typeface="Cambria Math" panose="02040503050406030204" pitchFamily="18" charset="0"/>
                            <a:cs typeface="Arial" charset="0"/>
                            <a:sym typeface="Wingdings" pitchFamily="2" charset="2"/>
                          </a:rPr>
                          <m:t>𝑡</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𝑡</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Our intuition is that if we perform the experiment many times (say, N times) and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is the outcome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times that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m:t>
                        </m:r>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𝐸</m:t>
                            </m:r>
                          </m:e>
                          <m:sub>
                            <m:r>
                              <a:rPr lang="en-US" sz="2000" b="0" i="1" smtClean="0">
                                <a:latin typeface="Cambria Math" panose="02040503050406030204" pitchFamily="18" charset="0"/>
                                <a:cs typeface="Arial" charset="0"/>
                                <a:sym typeface="Wingdings" pitchFamily="2" charset="2"/>
                              </a:rPr>
                              <m:t>𝑖</m:t>
                            </m:r>
                          </m:sub>
                        </m:sSub>
                        <m:r>
                          <a:rPr lang="en-US" sz="2000" b="0" i="1" smtClean="0">
                            <a:latin typeface="Cambria Math" panose="02040503050406030204" pitchFamily="18" charset="0"/>
                            <a:cs typeface="Arial" charset="0"/>
                            <a:sym typeface="Wingdings" pitchFamily="2" charset="2"/>
                          </a:rPr>
                          <m:t>)</m:t>
                        </m:r>
                      </m:num>
                      <m:den>
                        <m:r>
                          <a:rPr lang="en-US" sz="2000" b="0" i="1" smtClean="0">
                            <a:latin typeface="Cambria Math" panose="02040503050406030204" pitchFamily="18" charset="0"/>
                            <a:cs typeface="Arial" charset="0"/>
                            <a:sym typeface="Wingdings" pitchFamily="2" charset="2"/>
                          </a:rPr>
                          <m:t>𝑁</m:t>
                        </m:r>
                      </m:den>
                    </m:f>
                  </m:oMath>
                </a14:m>
                <a:r>
                  <a:rPr lang="en-US" sz="2000" dirty="0">
                    <a:latin typeface="Arial" charset="0"/>
                    <a:ea typeface="Arial" charset="0"/>
                    <a:cs typeface="Arial" charset="0"/>
                    <a:sym typeface="Wingdings" pitchFamily="2" charset="2"/>
                  </a:rPr>
                  <a:t>.</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325562"/>
                <a:ext cx="11582400" cy="5213351"/>
              </a:xfrm>
              <a:blipFill>
                <a:blip r:embed="rId3"/>
                <a:stretch>
                  <a:fillRect l="-1095" t="-728" r="-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Ng’s example</a:t>
            </a:r>
            <a:r>
              <a:rPr lang="en-US" sz="4400" baseline="30000" dirty="0">
                <a:latin typeface="Arial" panose="020B0604020202020204" pitchFamily="34" charset="0"/>
                <a:cs typeface="Arial" panose="020B0604020202020204" pitchFamily="34" charset="0"/>
              </a:rPr>
              <a:t>1</a:t>
            </a:r>
            <a:r>
              <a:rPr lang="en-US" sz="44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2418141" y="1293793"/>
            <a:ext cx="3062975" cy="5420182"/>
          </a:xfrm>
        </p:spPr>
        <p:txBody>
          <a:bodyPr>
            <a:noAutofit/>
          </a:body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1268     3    259900</a:t>
            </a:r>
          </a:p>
          <a:p>
            <a:pPr algn="l">
              <a:spcBef>
                <a:spcPts val="400"/>
              </a:spcBef>
            </a:pPr>
            <a:r>
              <a:rPr lang="en-US" sz="1600" dirty="0">
                <a:latin typeface="Arial" panose="020B0604020202020204" pitchFamily="34" charset="0"/>
                <a:cs typeface="Arial" panose="020B0604020202020204" pitchFamily="34" charset="0"/>
              </a:rPr>
              <a:t> 2300     4    449900</a:t>
            </a:r>
          </a:p>
          <a:p>
            <a:pPr algn="l">
              <a:spcBef>
                <a:spcPts val="400"/>
              </a:spcBef>
            </a:pPr>
            <a:r>
              <a:rPr lang="en-US" sz="1600" dirty="0">
                <a:latin typeface="Arial" panose="020B0604020202020204" pitchFamily="34" charset="0"/>
                <a:cs typeface="Arial" panose="020B0604020202020204" pitchFamily="34" charset="0"/>
              </a:rPr>
              <a:t> 1320     2    299900</a:t>
            </a:r>
          </a:p>
          <a:p>
            <a:pPr algn="l">
              <a:spcBef>
                <a:spcPts val="400"/>
              </a:spcBef>
            </a:pPr>
            <a:r>
              <a:rPr lang="en-US" sz="1600" dirty="0">
                <a:latin typeface="Arial" panose="020B0604020202020204" pitchFamily="34" charset="0"/>
                <a:cs typeface="Arial" panose="020B0604020202020204" pitchFamily="34" charset="0"/>
              </a:rPr>
              <a:t> 1236     3    199900</a:t>
            </a:r>
          </a:p>
          <a:p>
            <a:pPr algn="l">
              <a:spcBef>
                <a:spcPts val="400"/>
              </a:spcBef>
            </a:pPr>
            <a:r>
              <a:rPr lang="en-US" sz="1600" dirty="0">
                <a:latin typeface="Arial" panose="020B0604020202020204" pitchFamily="34" charset="0"/>
                <a:cs typeface="Arial" panose="020B0604020202020204" pitchFamily="34" charset="0"/>
              </a:rPr>
              <a:t> 2609     4    499998</a:t>
            </a:r>
          </a:p>
          <a:p>
            <a:pPr algn="l">
              <a:spcBef>
                <a:spcPts val="400"/>
              </a:spcBef>
            </a:pPr>
            <a:r>
              <a:rPr lang="en-US" sz="1600" dirty="0">
                <a:latin typeface="Arial" panose="020B0604020202020204" pitchFamily="34" charset="0"/>
                <a:cs typeface="Arial" panose="020B0604020202020204" pitchFamily="34" charset="0"/>
              </a:rPr>
              <a:t> 3031     4    599000</a:t>
            </a:r>
          </a:p>
          <a:p>
            <a:pPr algn="l">
              <a:spcBef>
                <a:spcPts val="400"/>
              </a:spcBef>
            </a:pPr>
            <a:r>
              <a:rPr lang="en-US" sz="1600" dirty="0">
                <a:latin typeface="Arial" panose="020B0604020202020204" pitchFamily="34" charset="0"/>
                <a:cs typeface="Arial" panose="020B0604020202020204" pitchFamily="34" charset="0"/>
              </a:rPr>
              <a:t> 1767     3    252900</a:t>
            </a:r>
          </a:p>
          <a:p>
            <a:pPr algn="l">
              <a:spcBef>
                <a:spcPts val="400"/>
              </a:spcBef>
            </a:pPr>
            <a:r>
              <a:rPr lang="en-US" sz="1600" dirty="0">
                <a:latin typeface="Arial" panose="020B0604020202020204" pitchFamily="34" charset="0"/>
                <a:cs typeface="Arial" panose="020B0604020202020204" pitchFamily="34" charset="0"/>
              </a:rPr>
              <a:t> 1888     2    255000</a:t>
            </a:r>
          </a:p>
          <a:p>
            <a:pPr algn="l">
              <a:spcBef>
                <a:spcPts val="400"/>
              </a:spcBef>
            </a:pPr>
            <a:r>
              <a:rPr lang="en-US" sz="1600" dirty="0">
                <a:latin typeface="Arial" panose="020B0604020202020204" pitchFamily="34" charset="0"/>
                <a:cs typeface="Arial" panose="020B0604020202020204" pitchFamily="34" charset="0"/>
              </a:rPr>
              <a:t> 1604     3    242900</a:t>
            </a:r>
          </a:p>
          <a:p>
            <a:pPr algn="l">
              <a:spcBef>
                <a:spcPts val="400"/>
              </a:spcBef>
            </a:pPr>
            <a:r>
              <a:rPr lang="en-US" sz="1600" dirty="0">
                <a:latin typeface="Arial" panose="020B0604020202020204" pitchFamily="34" charset="0"/>
                <a:cs typeface="Arial" panose="020B0604020202020204" pitchFamily="34" charset="0"/>
              </a:rPr>
              <a:t> 1962     4    259900</a:t>
            </a:r>
          </a:p>
          <a:p>
            <a:pPr algn="l">
              <a:spcBef>
                <a:spcPts val="400"/>
              </a:spcBef>
            </a:pPr>
            <a:r>
              <a:rPr lang="en-US" sz="1600" dirty="0">
                <a:latin typeface="Arial" panose="020B0604020202020204" pitchFamily="34" charset="0"/>
                <a:cs typeface="Arial" panose="020B0604020202020204" pitchFamily="34" charset="0"/>
              </a:rPr>
              <a:t> 3890     3    573900</a:t>
            </a:r>
          </a:p>
          <a:p>
            <a:pPr algn="l">
              <a:spcBef>
                <a:spcPts val="400"/>
              </a:spcBef>
            </a:pPr>
            <a:r>
              <a:rPr lang="en-US" sz="1600" dirty="0">
                <a:latin typeface="Arial" panose="020B0604020202020204" pitchFamily="34" charset="0"/>
                <a:cs typeface="Arial" panose="020B0604020202020204" pitchFamily="34" charset="0"/>
              </a:rPr>
              <a:t> 1100     3    249900</a:t>
            </a:r>
          </a:p>
          <a:p>
            <a:pPr algn="l">
              <a:spcBef>
                <a:spcPts val="400"/>
              </a:spcBef>
            </a:pPr>
            <a:r>
              <a:rPr lang="en-US" sz="1600" dirty="0">
                <a:latin typeface="Arial" panose="020B0604020202020204" pitchFamily="34" charset="0"/>
                <a:cs typeface="Arial" panose="020B0604020202020204" pitchFamily="34" charset="0"/>
              </a:rPr>
              <a:t> 1458     3    464500</a:t>
            </a:r>
          </a:p>
          <a:p>
            <a:pPr algn="l">
              <a:spcBef>
                <a:spcPts val="400"/>
              </a:spcBef>
            </a:pPr>
            <a:r>
              <a:rPr lang="en-US" sz="1600" dirty="0">
                <a:latin typeface="Arial" panose="020B0604020202020204" pitchFamily="34" charset="0"/>
                <a:cs typeface="Arial" panose="020B0604020202020204" pitchFamily="34" charset="0"/>
              </a:rPr>
              <a:t> 2526     3    469000</a:t>
            </a:r>
          </a:p>
          <a:p>
            <a:pPr algn="l">
              <a:spcBef>
                <a:spcPts val="400"/>
              </a:spcBef>
            </a:pPr>
            <a:endParaRPr lang="en-US" sz="1600" dirty="0">
              <a:latin typeface="Arial" panose="020B0604020202020204" pitchFamily="34" charset="0"/>
              <a:cs typeface="Arial" panose="020B0604020202020204" pitchFamily="34" charset="0"/>
            </a:endParaRPr>
          </a:p>
          <a:p>
            <a:pPr algn="l">
              <a:spcBef>
                <a:spcPts val="400"/>
              </a:spcBef>
            </a:pPr>
            <a:r>
              <a:rPr lang="en-US" sz="1800" dirty="0">
                <a:latin typeface="Arial" panose="020B0604020202020204" pitchFamily="34" charset="0"/>
                <a:cs typeface="Arial" panose="020B0604020202020204" pitchFamily="34" charset="0"/>
              </a:rPr>
              <a:t> </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366937" y="1280972"/>
            <a:ext cx="2178773" cy="4597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2104     3   399900</a:t>
            </a:r>
          </a:p>
          <a:p>
            <a:pPr algn="l">
              <a:spcBef>
                <a:spcPts val="400"/>
              </a:spcBef>
            </a:pPr>
            <a:r>
              <a:rPr lang="en-US" sz="1600" dirty="0">
                <a:latin typeface="Arial" panose="020B0604020202020204" pitchFamily="34" charset="0"/>
                <a:cs typeface="Arial" panose="020B0604020202020204" pitchFamily="34" charset="0"/>
              </a:rPr>
              <a:t> 1600     3   329900</a:t>
            </a:r>
          </a:p>
          <a:p>
            <a:pPr algn="l">
              <a:spcBef>
                <a:spcPts val="400"/>
              </a:spcBef>
            </a:pPr>
            <a:r>
              <a:rPr lang="en-US" sz="1600" dirty="0">
                <a:latin typeface="Arial" panose="020B0604020202020204" pitchFamily="34" charset="0"/>
                <a:cs typeface="Arial" panose="020B0604020202020204" pitchFamily="34" charset="0"/>
              </a:rPr>
              <a:t> 2400     3   369000</a:t>
            </a:r>
          </a:p>
          <a:p>
            <a:pPr algn="l">
              <a:spcBef>
                <a:spcPts val="400"/>
              </a:spcBef>
            </a:pPr>
            <a:r>
              <a:rPr lang="en-US" sz="1600" dirty="0">
                <a:latin typeface="Arial" panose="020B0604020202020204" pitchFamily="34" charset="0"/>
                <a:cs typeface="Arial" panose="020B0604020202020204" pitchFamily="34" charset="0"/>
              </a:rPr>
              <a:t> 1416     2   232000</a:t>
            </a:r>
          </a:p>
          <a:p>
            <a:pPr algn="l">
              <a:spcBef>
                <a:spcPts val="400"/>
              </a:spcBef>
            </a:pPr>
            <a:r>
              <a:rPr lang="en-US" sz="1600" dirty="0">
                <a:latin typeface="Arial" panose="020B0604020202020204" pitchFamily="34" charset="0"/>
                <a:cs typeface="Arial" panose="020B0604020202020204" pitchFamily="34" charset="0"/>
              </a:rPr>
              <a:t> 3000     4   539900</a:t>
            </a:r>
          </a:p>
          <a:p>
            <a:pPr algn="l">
              <a:spcBef>
                <a:spcPts val="400"/>
              </a:spcBef>
            </a:pPr>
            <a:r>
              <a:rPr lang="en-US" sz="1600" dirty="0">
                <a:latin typeface="Arial" panose="020B0604020202020204" pitchFamily="34" charset="0"/>
                <a:cs typeface="Arial" panose="020B0604020202020204" pitchFamily="34" charset="0"/>
              </a:rPr>
              <a:t> 1985     4   299900</a:t>
            </a:r>
          </a:p>
          <a:p>
            <a:pPr algn="l">
              <a:spcBef>
                <a:spcPts val="400"/>
              </a:spcBef>
            </a:pPr>
            <a:r>
              <a:rPr lang="en-US" sz="1600" dirty="0">
                <a:latin typeface="Arial" panose="020B0604020202020204" pitchFamily="34" charset="0"/>
                <a:cs typeface="Arial" panose="020B0604020202020204" pitchFamily="34" charset="0"/>
              </a:rPr>
              <a:t> 1534     3   314900</a:t>
            </a:r>
          </a:p>
          <a:p>
            <a:pPr algn="l">
              <a:spcBef>
                <a:spcPts val="400"/>
              </a:spcBef>
            </a:pPr>
            <a:r>
              <a:rPr lang="en-US" sz="1600" dirty="0">
                <a:latin typeface="Arial" panose="020B0604020202020204" pitchFamily="34" charset="0"/>
                <a:cs typeface="Arial" panose="020B0604020202020204" pitchFamily="34" charset="0"/>
              </a:rPr>
              <a:t> 1427     3   198999</a:t>
            </a:r>
          </a:p>
          <a:p>
            <a:pPr algn="l">
              <a:spcBef>
                <a:spcPts val="400"/>
              </a:spcBef>
            </a:pPr>
            <a:r>
              <a:rPr lang="en-US" sz="1600" dirty="0">
                <a:latin typeface="Arial" panose="020B0604020202020204" pitchFamily="34" charset="0"/>
                <a:cs typeface="Arial" panose="020B0604020202020204" pitchFamily="34" charset="0"/>
              </a:rPr>
              <a:t> 1380     3   212000</a:t>
            </a:r>
          </a:p>
          <a:p>
            <a:pPr algn="l">
              <a:spcBef>
                <a:spcPts val="400"/>
              </a:spcBef>
            </a:pPr>
            <a:r>
              <a:rPr lang="en-US" sz="1600" dirty="0">
                <a:latin typeface="Arial" panose="020B0604020202020204" pitchFamily="34" charset="0"/>
                <a:cs typeface="Arial" panose="020B0604020202020204" pitchFamily="34" charset="0"/>
              </a:rPr>
              <a:t> 1494     3   242500</a:t>
            </a:r>
          </a:p>
          <a:p>
            <a:pPr algn="l">
              <a:spcBef>
                <a:spcPts val="400"/>
              </a:spcBef>
            </a:pPr>
            <a:r>
              <a:rPr lang="en-US" sz="1600" dirty="0">
                <a:latin typeface="Arial" panose="020B0604020202020204" pitchFamily="34" charset="0"/>
                <a:cs typeface="Arial" panose="020B0604020202020204" pitchFamily="34" charset="0"/>
              </a:rPr>
              <a:t> 1940     4   239999</a:t>
            </a:r>
          </a:p>
          <a:p>
            <a:pPr algn="l">
              <a:spcBef>
                <a:spcPts val="400"/>
              </a:spcBef>
            </a:pPr>
            <a:r>
              <a:rPr lang="en-US" sz="1600" dirty="0">
                <a:latin typeface="Arial" panose="020B0604020202020204" pitchFamily="34" charset="0"/>
                <a:cs typeface="Arial" panose="020B0604020202020204" pitchFamily="34" charset="0"/>
              </a:rPr>
              <a:t> 2000     3   347000</a:t>
            </a:r>
          </a:p>
          <a:p>
            <a:pPr algn="l">
              <a:spcBef>
                <a:spcPts val="400"/>
              </a:spcBef>
            </a:pPr>
            <a:r>
              <a:rPr lang="en-US" sz="1600" dirty="0">
                <a:latin typeface="Arial" panose="020B0604020202020204" pitchFamily="34" charset="0"/>
                <a:cs typeface="Arial" panose="020B0604020202020204" pitchFamily="34" charset="0"/>
              </a:rPr>
              <a:t> 1890     3   329999</a:t>
            </a:r>
          </a:p>
          <a:p>
            <a:pPr algn="l">
              <a:spcBef>
                <a:spcPts val="400"/>
              </a:spcBef>
            </a:pPr>
            <a:r>
              <a:rPr lang="en-US" sz="1600" dirty="0">
                <a:latin typeface="Arial" panose="020B0604020202020204" pitchFamily="34" charset="0"/>
                <a:cs typeface="Arial" panose="020B0604020202020204" pitchFamily="34" charset="0"/>
              </a:rPr>
              <a:t> 4478     5   699900</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 </a:t>
            </a:r>
            <a:endParaRPr lang="en-US" sz="1800" dirty="0"/>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4478637" y="1307648"/>
            <a:ext cx="3062975"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2200     3     475000</a:t>
            </a:r>
          </a:p>
          <a:p>
            <a:pPr algn="l">
              <a:spcBef>
                <a:spcPts val="400"/>
              </a:spcBef>
            </a:pPr>
            <a:r>
              <a:rPr lang="en-US" sz="1600" dirty="0">
                <a:latin typeface="Arial" panose="020B0604020202020204" pitchFamily="34" charset="0"/>
                <a:cs typeface="Arial" panose="020B0604020202020204" pitchFamily="34" charset="0"/>
              </a:rPr>
              <a:t> 2637     3     299900</a:t>
            </a:r>
          </a:p>
          <a:p>
            <a:pPr algn="l">
              <a:spcBef>
                <a:spcPts val="400"/>
              </a:spcBef>
            </a:pPr>
            <a:r>
              <a:rPr lang="en-US" sz="1600" dirty="0">
                <a:latin typeface="Arial" panose="020B0604020202020204" pitchFamily="34" charset="0"/>
                <a:cs typeface="Arial" panose="020B0604020202020204" pitchFamily="34" charset="0"/>
              </a:rPr>
              <a:t> 1839     2     349900</a:t>
            </a:r>
          </a:p>
          <a:p>
            <a:pPr algn="l">
              <a:spcBef>
                <a:spcPts val="400"/>
              </a:spcBef>
            </a:pPr>
            <a:r>
              <a:rPr lang="en-US" sz="1600" dirty="0">
                <a:latin typeface="Arial" panose="020B0604020202020204" pitchFamily="34" charset="0"/>
                <a:cs typeface="Arial" panose="020B0604020202020204" pitchFamily="34" charset="0"/>
              </a:rPr>
              <a:t> 1000     1     169900</a:t>
            </a:r>
          </a:p>
          <a:p>
            <a:pPr algn="l">
              <a:spcBef>
                <a:spcPts val="400"/>
              </a:spcBef>
            </a:pPr>
            <a:r>
              <a:rPr lang="en-US" sz="1600" dirty="0">
                <a:latin typeface="Arial" panose="020B0604020202020204" pitchFamily="34" charset="0"/>
                <a:cs typeface="Arial" panose="020B0604020202020204" pitchFamily="34" charset="0"/>
              </a:rPr>
              <a:t> 2040     4     314900</a:t>
            </a:r>
          </a:p>
          <a:p>
            <a:pPr algn="l">
              <a:spcBef>
                <a:spcPts val="400"/>
              </a:spcBef>
            </a:pPr>
            <a:r>
              <a:rPr lang="en-US" sz="1600" dirty="0">
                <a:latin typeface="Arial" panose="020B0604020202020204" pitchFamily="34" charset="0"/>
                <a:cs typeface="Arial" panose="020B0604020202020204" pitchFamily="34" charset="0"/>
              </a:rPr>
              <a:t> 3137     3     579900</a:t>
            </a:r>
          </a:p>
          <a:p>
            <a:pPr algn="l">
              <a:spcBef>
                <a:spcPts val="400"/>
              </a:spcBef>
            </a:pPr>
            <a:r>
              <a:rPr lang="en-US" sz="1600" dirty="0">
                <a:latin typeface="Arial" panose="020B0604020202020204" pitchFamily="34" charset="0"/>
                <a:cs typeface="Arial" panose="020B0604020202020204" pitchFamily="34" charset="0"/>
              </a:rPr>
              <a:t> 1811     4     285900</a:t>
            </a:r>
          </a:p>
          <a:p>
            <a:pPr algn="l">
              <a:spcBef>
                <a:spcPts val="400"/>
              </a:spcBef>
            </a:pPr>
            <a:r>
              <a:rPr lang="en-US" sz="1600" dirty="0">
                <a:latin typeface="Arial" panose="020B0604020202020204" pitchFamily="34" charset="0"/>
                <a:cs typeface="Arial" panose="020B0604020202020204" pitchFamily="34" charset="0"/>
              </a:rPr>
              <a:t> 1437     3     249900</a:t>
            </a:r>
          </a:p>
          <a:p>
            <a:pPr algn="l">
              <a:spcBef>
                <a:spcPts val="400"/>
              </a:spcBef>
            </a:pPr>
            <a:r>
              <a:rPr lang="en-US" sz="1600" dirty="0">
                <a:latin typeface="Arial" panose="020B0604020202020204" pitchFamily="34" charset="0"/>
                <a:cs typeface="Arial" panose="020B0604020202020204" pitchFamily="34" charset="0"/>
              </a:rPr>
              <a:t> 1239     3     229900</a:t>
            </a:r>
          </a:p>
          <a:p>
            <a:pPr algn="l">
              <a:spcBef>
                <a:spcPts val="400"/>
              </a:spcBef>
            </a:pPr>
            <a:r>
              <a:rPr lang="en-US" sz="1600" dirty="0">
                <a:latin typeface="Arial" panose="020B0604020202020204" pitchFamily="34" charset="0"/>
                <a:cs typeface="Arial" panose="020B0604020202020204" pitchFamily="34" charset="0"/>
              </a:rPr>
              <a:t> 2132     4     345000</a:t>
            </a:r>
          </a:p>
          <a:p>
            <a:pPr algn="l">
              <a:spcBef>
                <a:spcPts val="400"/>
              </a:spcBef>
            </a:pPr>
            <a:r>
              <a:rPr lang="en-US" sz="1600" dirty="0">
                <a:latin typeface="Arial" panose="020B0604020202020204" pitchFamily="34" charset="0"/>
                <a:cs typeface="Arial" panose="020B0604020202020204" pitchFamily="34" charset="0"/>
              </a:rPr>
              <a:t> 4215     4     549000</a:t>
            </a:r>
          </a:p>
          <a:p>
            <a:pPr algn="l">
              <a:spcBef>
                <a:spcPts val="400"/>
              </a:spcBef>
            </a:pPr>
            <a:r>
              <a:rPr lang="en-US" sz="1600" dirty="0">
                <a:latin typeface="Arial" panose="020B0604020202020204" pitchFamily="34" charset="0"/>
                <a:cs typeface="Arial" panose="020B0604020202020204" pitchFamily="34" charset="0"/>
              </a:rPr>
              <a:t> 2162     4     287000</a:t>
            </a:r>
          </a:p>
          <a:p>
            <a:pPr algn="l">
              <a:spcBef>
                <a:spcPts val="400"/>
              </a:spcBef>
            </a:pPr>
            <a:r>
              <a:rPr lang="en-US" sz="1600" dirty="0">
                <a:latin typeface="Arial" panose="020B0604020202020204" pitchFamily="34" charset="0"/>
                <a:cs typeface="Arial" panose="020B0604020202020204" pitchFamily="34" charset="0"/>
              </a:rPr>
              <a:t> 1664     2     368500</a:t>
            </a:r>
          </a:p>
          <a:p>
            <a:pPr algn="l">
              <a:spcBef>
                <a:spcPts val="400"/>
              </a:spcBef>
            </a:pPr>
            <a:r>
              <a:rPr lang="en-US" sz="1600" dirty="0">
                <a:latin typeface="Arial" panose="020B0604020202020204" pitchFamily="34" charset="0"/>
                <a:cs typeface="Arial" panose="020B0604020202020204" pitchFamily="34" charset="0"/>
              </a:rPr>
              <a:t> 2238     3     329900</a:t>
            </a:r>
          </a:p>
          <a:p>
            <a:pPr algn="l"/>
            <a:endParaRPr lang="en-US" sz="2000" dirty="0"/>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7143056" y="1306729"/>
            <a:ext cx="4773793" cy="5379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2567     4        314000</a:t>
            </a:r>
          </a:p>
          <a:p>
            <a:pPr algn="l">
              <a:spcBef>
                <a:spcPts val="400"/>
              </a:spcBef>
            </a:pPr>
            <a:r>
              <a:rPr lang="en-US" sz="1600" dirty="0">
                <a:latin typeface="Arial" panose="020B0604020202020204" pitchFamily="34" charset="0"/>
                <a:cs typeface="Arial" panose="020B0604020202020204" pitchFamily="34" charset="0"/>
              </a:rPr>
              <a:t> 1200     3        299000</a:t>
            </a:r>
          </a:p>
          <a:p>
            <a:pPr algn="l">
              <a:spcBef>
                <a:spcPts val="400"/>
              </a:spcBef>
            </a:pPr>
            <a:r>
              <a:rPr lang="en-US" sz="1600" dirty="0">
                <a:latin typeface="Arial" panose="020B0604020202020204" pitchFamily="34" charset="0"/>
                <a:cs typeface="Arial" panose="020B0604020202020204" pitchFamily="34" charset="0"/>
              </a:rPr>
              <a:t>  852      2        179900</a:t>
            </a:r>
          </a:p>
          <a:p>
            <a:pPr algn="l">
              <a:spcBef>
                <a:spcPts val="400"/>
              </a:spcBef>
            </a:pPr>
            <a:r>
              <a:rPr lang="en-US" sz="1600" dirty="0">
                <a:latin typeface="Arial" panose="020B0604020202020204" pitchFamily="34" charset="0"/>
                <a:cs typeface="Arial" panose="020B0604020202020204" pitchFamily="34" charset="0"/>
              </a:rPr>
              <a:t> 1852     4        299900</a:t>
            </a:r>
          </a:p>
          <a:p>
            <a:pPr algn="l">
              <a:spcBef>
                <a:spcPts val="400"/>
              </a:spcBef>
            </a:pPr>
            <a:r>
              <a:rPr lang="en-US" sz="1600" dirty="0">
                <a:latin typeface="Arial" panose="020B0604020202020204" pitchFamily="34" charset="0"/>
                <a:cs typeface="Arial" panose="020B0604020202020204" pitchFamily="34" charset="0"/>
              </a:rPr>
              <a:t> 1203     3        239500</a:t>
            </a:r>
          </a:p>
          <a:p>
            <a:pPr algn="l"/>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Direct solution</a:t>
            </a:r>
          </a:p>
          <a:p>
            <a:pPr algn="l">
              <a:spcBef>
                <a:spcPts val="0"/>
              </a:spcBef>
            </a:pPr>
            <a:r>
              <a:rPr lang="en-US" sz="1600" dirty="0">
                <a:latin typeface="Arial" panose="020B0604020202020204" pitchFamily="34" charset="0"/>
                <a:cs typeface="Arial" panose="020B0604020202020204" pitchFamily="34" charset="0"/>
              </a:rPr>
              <a:t>b: 92392.92, w: (139.30948, -9681.65919)</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272312.16, rms:  9325.08</a:t>
            </a:r>
          </a:p>
          <a:p>
            <a:pPr algn="l">
              <a:spcBef>
                <a:spcPts val="0"/>
              </a:spcBef>
            </a:pPr>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Gradient descent</a:t>
            </a:r>
          </a:p>
          <a:p>
            <a:pPr algn="l">
              <a:spcBef>
                <a:spcPts val="0"/>
              </a:spcBef>
            </a:pPr>
            <a:r>
              <a:rPr lang="en-US" sz="1600" dirty="0">
                <a:latin typeface="Arial" panose="020B0604020202020204" pitchFamily="34" charset="0"/>
                <a:cs typeface="Arial" panose="020B0604020202020204" pitchFamily="34" charset="0"/>
              </a:rPr>
              <a:t>num_steps: 78</a:t>
            </a:r>
          </a:p>
          <a:p>
            <a:pPr algn="l">
              <a:spcBef>
                <a:spcPts val="0"/>
              </a:spcBef>
            </a:pPr>
            <a:r>
              <a:rPr lang="en-US" sz="1600" dirty="0">
                <a:latin typeface="Arial" panose="020B0604020202020204" pitchFamily="34" charset="0"/>
                <a:cs typeface="Arial" panose="020B0604020202020204" pitchFamily="34" charset="0"/>
              </a:rPr>
              <a:t>b: 78680.71678, w: (128.67889, 2461.29430)</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279082.93, rms: 11891.09</a:t>
            </a:r>
          </a:p>
          <a:p>
            <a:pPr marL="342900" indent="-342900" algn="l">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3432BB32-D4CA-5F2A-2FDB-236EC37AA473}"/>
              </a:ext>
            </a:extLst>
          </p:cNvPr>
          <p:cNvSpPr txBox="1"/>
          <p:nvPr/>
        </p:nvSpPr>
        <p:spPr>
          <a:xfrm>
            <a:off x="510639" y="6020790"/>
            <a:ext cx="4002955" cy="369332"/>
          </a:xfrm>
          <a:prstGeom prst="rect">
            <a:avLst/>
          </a:prstGeom>
          <a:noFill/>
        </p:spPr>
        <p:txBody>
          <a:bodyPr wrap="none" rtlCol="0">
            <a:spAutoFit/>
          </a:bodyPr>
          <a:lstStyle/>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35858" y="1381620"/>
                <a:ext cx="11776730" cy="48467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Earlier, we approximated the curve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sin</m:t>
                    </m:r>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oMath>
                </a14:m>
                <a:r>
                  <a:rPr lang="en-US" sz="2000" dirty="0">
                    <a:latin typeface="Arial" charset="0"/>
                    <a:ea typeface="Arial" charset="0"/>
                    <a:cs typeface="Arial" charset="0"/>
                  </a:rPr>
                  <a:t>x), for </a:t>
                </a:r>
                <a14:m>
                  <m:oMath xmlns:m="http://schemas.openxmlformats.org/officeDocument/2006/math">
                    <m:r>
                      <a:rPr lang="en-US" sz="2000" b="0" i="1" smtClean="0">
                        <a:latin typeface="Cambria Math" panose="02040503050406030204" pitchFamily="18" charset="0"/>
                        <a:ea typeface="Arial" charset="0"/>
                        <a:cs typeface="Arial" charset="0"/>
                      </a:rPr>
                      <m:t>0</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≤1</m:t>
                    </m:r>
                  </m:oMath>
                </a14:m>
                <a:r>
                  <a:rPr lang="en-US" sz="20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2000" baseline="30000" dirty="0">
                    <a:latin typeface="Arial" charset="0"/>
                    <a:ea typeface="Arial" charset="0"/>
                    <a:cs typeface="Arial" charset="0"/>
                  </a:rPr>
                  <a:t>th</a:t>
                </a:r>
                <a:r>
                  <a:rPr lang="en-US" sz="2000" dirty="0">
                    <a:latin typeface="Arial" charset="0"/>
                    <a:ea typeface="Arial" charset="0"/>
                    <a:cs typeface="Arial" charset="0"/>
                  </a:rPr>
                  <a:t> degree polynomial which “overfit” the data, oscillating wildly off the training set but doing perfectly on the training data.</a:t>
                </a:r>
              </a:p>
              <a:p>
                <a:pPr marL="342900" indent="-342900" algn="l">
                  <a:buFont typeface="Arial" panose="020B0604020202020204" pitchFamily="34" charset="0"/>
                  <a:buChar char="•"/>
                </a:pPr>
                <a:r>
                  <a:rPr lang="en-US" sz="2000" dirty="0">
                    <a:latin typeface="Arial" charset="0"/>
                    <a:ea typeface="Arial" charset="0"/>
                    <a:cs typeface="Arial" charset="0"/>
                  </a:rPr>
                  <a:t>The cubic was  </a:t>
                </a:r>
                <a14:m>
                  <m:oMath xmlns:m="http://schemas.openxmlformats.org/officeDocument/2006/math">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=8.48</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3</m:t>
                        </m:r>
                      </m:sup>
                    </m:sSup>
                    <m:r>
                      <a:rPr lang="en-US" sz="2000" b="0" i="1" smtClean="0">
                        <a:latin typeface="Cambria Math" panose="02040503050406030204" pitchFamily="18" charset="0"/>
                        <a:cs typeface="Arial" charset="0"/>
                      </a:rPr>
                      <m:t>−12.72</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+4.29</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.48</m:t>
                    </m:r>
                  </m:oMath>
                </a14:m>
                <a:r>
                  <a:rPr lang="en-US" sz="2000" dirty="0">
                    <a:latin typeface="Arial" charset="0"/>
                    <a:ea typeface="Arial" charset="0"/>
                    <a:cs typeface="Arial" charset="0"/>
                  </a:rPr>
                  <a:t>.  But how did we find the parameters?.</a:t>
                </a:r>
              </a:p>
              <a:p>
                <a:pPr marL="800100" lvl="1" indent="-342900" algn="l">
                  <a:buFont typeface="Arial" panose="020B0604020202020204" pitchFamily="34" charset="0"/>
                  <a:buChar char="•"/>
                </a:pPr>
                <a:r>
                  <a:rPr lang="en-US" dirty="0">
                    <a:latin typeface="Arial" charset="0"/>
                    <a:ea typeface="Arial" charset="0"/>
                    <a:cs typeface="Arial" charset="0"/>
                  </a:rPr>
                  <a:t>The answer is we used linear regression with four features.</a:t>
                </a:r>
              </a:p>
              <a:p>
                <a:pPr marL="800100" lvl="1" indent="-342900" algn="l">
                  <a:buFont typeface="Arial" panose="020B0604020202020204" pitchFamily="34" charset="0"/>
                  <a:buChar char="•"/>
                </a:pPr>
                <a:r>
                  <a:rPr lang="en-US" dirty="0">
                    <a:latin typeface="Arial" charset="0"/>
                    <a:ea typeface="Arial" charset="0"/>
                    <a:cs typeface="Arial" charset="0"/>
                  </a:rPr>
                  <a:t>The features were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1,</m:t>
                        </m:r>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2</m:t>
                        </m:r>
                      </m:sup>
                    </m:sSup>
                  </m:oMath>
                </a14:m>
                <a:r>
                  <a:rPr lang="en-US" dirty="0">
                    <a:latin typeface="Arial" charset="0"/>
                    <a:ea typeface="Arial" charset="0"/>
                    <a:cs typeface="Arial" charset="0"/>
                  </a:rPr>
                  <a:t>, and</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 </m:t>
                            </m:r>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3</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In fact, we did three things in the fitting exercise: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selected a model with four parameters.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applied linear regression.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tested the quality of our prediction.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35858" y="1381620"/>
                <a:ext cx="11776730" cy="4846758"/>
              </a:xfrm>
              <a:prstGeom prst="rect">
                <a:avLst/>
              </a:prstGeom>
              <a:blipFill>
                <a:blip r:embed="rId3"/>
                <a:stretch>
                  <a:fillRect l="-431" r="-43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8039304" y="4532039"/>
            <a:ext cx="4064972" cy="2080590"/>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207635" y="1906084"/>
                <a:ext cx="11776730"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342900" indent="-342900"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m:t>
                            </m:r>
                          </m:e>
                        </m:rad>
                      </m:num>
                      <m:den>
                        <m:r>
                          <a:rPr lang="en-US" sz="2000" b="0" i="1" smtClean="0">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sup>
                        </m:sSup>
                      </m:e>
                    </m:d>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𝑚</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 </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342900" indent="-342900"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Regularization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207635" y="1906084"/>
                <a:ext cx="11776730" cy="4275559"/>
              </a:xfrm>
              <a:prstGeom prst="rect">
                <a:avLst/>
              </a:prstGeom>
              <a:blipFill>
                <a:blip r:embed="rId3"/>
                <a:stretch>
                  <a:fillRect l="-431" t="-1484" r="-7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08751"/>
            <a:ext cx="619438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73206" y="1733989"/>
                <a:ext cx="10714702"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a:t>
                </a:r>
                <a:r>
                  <a:rPr lang="en-US" sz="2000">
                    <a:latin typeface="Arial" charset="0"/>
                    <a:ea typeface="Arial" charset="0"/>
                    <a:cs typeface="Arial" charset="0"/>
                  </a:rPr>
                  <a:t>parameter.</a:t>
                </a:r>
              </a:p>
              <a:p>
                <a:pPr marL="342900" indent="-342900" algn="l">
                  <a:buFont typeface="Arial" panose="020B0604020202020204" pitchFamily="34" charset="0"/>
                  <a:buChar char="•"/>
                </a:pPr>
                <a:r>
                  <a:rPr lang="en-US" sz="2000">
                    <a:latin typeface="Arial" charset="0"/>
                    <a:ea typeface="Arial" charset="0"/>
                    <a:cs typeface="Arial" charset="0"/>
                  </a:rPr>
                  <a:t>This </a:t>
                </a:r>
                <a:r>
                  <a:rPr lang="en-US" sz="2000" dirty="0">
                    <a:latin typeface="Arial" charset="0"/>
                    <a:ea typeface="Arial" charset="0"/>
                    <a:cs typeface="Arial" charset="0"/>
                  </a:rPr>
                  <a:t>penalizes ”large coefficients” and reduces the risk of overfitting.</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73206" y="1733989"/>
                <a:ext cx="10714702" cy="4275559"/>
              </a:xfrm>
              <a:prstGeom prst="rect">
                <a:avLst/>
              </a:prstGeom>
              <a:blipFill>
                <a:blip r:embed="rId3"/>
                <a:stretch>
                  <a:fillRect l="-474" t="-10355" r="-4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619438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80775" y="1944547"/>
                <a:ext cx="10830449" cy="41923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had a very small training set of 11 values so splitting the known labelled data into a training and testing (or validation) set is risky.</a:t>
                </a:r>
              </a:p>
              <a:p>
                <a:pPr marL="342900" indent="-342900" algn="l">
                  <a:buFont typeface="Arial" panose="020B0604020202020204" pitchFamily="34" charset="0"/>
                  <a:buChar char="•"/>
                </a:pPr>
                <a:r>
                  <a:rPr lang="en-US" sz="2000" dirty="0">
                    <a:latin typeface="Arial" charset="0"/>
                    <a:ea typeface="Arial" charset="0"/>
                    <a:cs typeface="Arial" charset="0"/>
                  </a:rPr>
                  <a:t>For small labelled sets, there is a technique, called cross validation, that helps.</a:t>
                </a:r>
              </a:p>
              <a:p>
                <a:pPr marL="342900" indent="-342900" algn="l">
                  <a:buFont typeface="Arial" panose="020B0604020202020204" pitchFamily="34" charset="0"/>
                  <a:buChar char="•"/>
                </a:pPr>
                <a:r>
                  <a:rPr lang="en-US" sz="2000" dirty="0">
                    <a:latin typeface="Arial" charset="0"/>
                    <a:ea typeface="Arial" charset="0"/>
                    <a:cs typeface="Arial" charset="0"/>
                  </a:rPr>
                  <a:t>Suppose we have S</a:t>
                </a:r>
                <a:r>
                  <a:rPr lang="en-US" sz="2000" baseline="-25000" dirty="0">
                    <a:latin typeface="Arial" charset="0"/>
                    <a:ea typeface="Arial" charset="0"/>
                    <a:cs typeface="Arial" charset="0"/>
                  </a:rPr>
                  <a:t>M</a:t>
                </a:r>
                <a:r>
                  <a:rPr lang="en-US" sz="2000" dirty="0">
                    <a:latin typeface="Arial" charset="0"/>
                    <a:ea typeface="Arial" charset="0"/>
                    <a:cs typeface="Arial" charset="0"/>
                  </a:rPr>
                  <a:t> labelled values.  We “train” on different subsets of size S</a:t>
                </a:r>
                <a:r>
                  <a:rPr lang="en-US" sz="2000" baseline="-25000" dirty="0">
                    <a:latin typeface="Arial" charset="0"/>
                    <a:ea typeface="Arial" charset="0"/>
                    <a:cs typeface="Arial" charset="0"/>
                  </a:rPr>
                  <a:t>M-1</a:t>
                </a:r>
                <a:r>
                  <a:rPr lang="en-US" sz="2000" dirty="0">
                    <a:latin typeface="Arial" charset="0"/>
                    <a:ea typeface="Arial" charset="0"/>
                    <a:cs typeface="Arial" charset="0"/>
                  </a:rPr>
                  <a:t> and then validate (for example, by calculating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oMath>
                </a14:m>
                <a:r>
                  <a:rPr lang="en-US" sz="2000" dirty="0">
                    <a:latin typeface="Arial" charset="0"/>
                    <a:ea typeface="Arial" charset="0"/>
                    <a:cs typeface="Arial" charset="0"/>
                  </a:rPr>
                  <a:t>) on the omitted subset of size S.</a:t>
                </a: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80775" y="1944547"/>
                <a:ext cx="10830449" cy="4192323"/>
              </a:xfrm>
              <a:prstGeom prst="rect">
                <a:avLst/>
              </a:prstGeom>
              <a:blipFill>
                <a:blip r:embed="rId3"/>
                <a:stretch>
                  <a:fillRect l="-469" t="-120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267" y="1987661"/>
                <a:ext cx="11042245" cy="382431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800100" lvl="1" indent="-342900" algn="l">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𝐽</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𝜃</m:t>
                        </m:r>
                      </m:e>
                    </m:d>
                    <m:r>
                      <a:rPr lang="en-US" b="0" i="0"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1</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𝑚</m:t>
                        </m:r>
                      </m:sup>
                      <m:e>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h</m:t>
                                </m:r>
                              </m:e>
                              <m:sub>
                                <m:r>
                                  <a:rPr lang="en-US" b="0" i="1" smtClean="0">
                                    <a:latin typeface="Cambria Math" panose="02040503050406030204" pitchFamily="18" charset="0"/>
                                    <a:ea typeface="Cambria Math" panose="02040503050406030204" pitchFamily="18" charset="0"/>
                                    <a:cs typeface="Arial" charset="0"/>
                                  </a:rPr>
                                  <m:t>𝜃</m:t>
                                </m:r>
                              </m:sub>
                            </m:sSub>
                            <m:d>
                              <m:dPr>
                                <m:ctrlPr>
                                  <a:rPr lang="en-US" b="0"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𝒙</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e>
                            </m:d>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𝑦</m:t>
                            </m:r>
                            <m:d>
                              <m:dPr>
                                <m:ctrlPr>
                                  <a:rPr lang="en-US" b="0" i="1" smtClean="0">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𝜆</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𝑗</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𝑑</m:t>
                            </m:r>
                          </m:sup>
                          <m:e>
                            <m:sSup>
                              <m:sSupPr>
                                <m:ctrlPr>
                                  <a:rPr lang="en-US" b="0" i="1" smtClean="0">
                                    <a:latin typeface="Cambria Math" panose="02040503050406030204" pitchFamily="18" charset="0"/>
                                    <a:ea typeface="Cambria Math" panose="02040503050406030204" pitchFamily="18" charset="0"/>
                                    <a:cs typeface="Arial" charset="0"/>
                                  </a:rPr>
                                </m:ctrlPr>
                              </m:sSup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e>
                              <m:sup>
                                <m:r>
                                  <a:rPr lang="en-US" b="0" i="1" smtClean="0">
                                    <a:latin typeface="Cambria Math" panose="02040503050406030204" pitchFamily="18" charset="0"/>
                                    <a:ea typeface="Cambria Math" panose="02040503050406030204" pitchFamily="18" charset="0"/>
                                    <a:cs typeface="Arial" charset="0"/>
                                  </a:rPr>
                                  <m:t>2</m:t>
                                </m:r>
                              </m:sup>
                            </m:sSup>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𝜆 ≥ 0 is the regularization parameter.</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𝑚𝑖𝑛</m:t>
                        </m:r>
                      </m:e>
                      <m:sub>
                        <m:r>
                          <a:rPr lang="en-US" i="1" smtClean="0">
                            <a:latin typeface="Cambria Math" panose="02040503050406030204" pitchFamily="18" charset="0"/>
                            <a:ea typeface="Cambria Math" panose="02040503050406030204" pitchFamily="18" charset="0"/>
                            <a:cs typeface="Arial" charset="0"/>
                          </a:rPr>
                          <m:t>𝜃</m:t>
                        </m:r>
                      </m:sub>
                    </m:sSub>
                    <m:nary>
                      <m:naryPr>
                        <m:chr m:val="∑"/>
                        <m:ctrlPr>
                          <a:rPr lang="en-US" i="1" smtClean="0">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sSup>
                          <m:sSupPr>
                            <m:ctrlPr>
                              <a:rPr lang="en-US" i="1">
                                <a:latin typeface="Cambria Math" panose="02040503050406030204" pitchFamily="18" charset="0"/>
                                <a:ea typeface="Cambria Math" panose="02040503050406030204" pitchFamily="18" charset="0"/>
                                <a:cs typeface="Arial" charset="0"/>
                              </a:rPr>
                            </m:ctrlPr>
                          </m:sSup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i="1">
                                    <a:latin typeface="Cambria Math" panose="02040503050406030204" pitchFamily="18" charset="0"/>
                                    <a:ea typeface="Cambria Math" panose="02040503050406030204" pitchFamily="18" charset="0"/>
                                    <a:cs typeface="Arial" charset="0"/>
                                  </a:rPr>
                                  <m:t>𝑗</m:t>
                                </m:r>
                              </m:sub>
                            </m:sSub>
                          </m:e>
                          <m:sup>
                            <m:r>
                              <a:rPr lang="en-US" i="1">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 </m:t>
                        </m:r>
                        <m:r>
                          <a:rPr lang="en-US" b="0" i="1" smtClean="0">
                            <a:latin typeface="Cambria Math" panose="02040503050406030204" pitchFamily="18" charset="0"/>
                            <a:ea typeface="Cambria Math" panose="02040503050406030204" pitchFamily="18" charset="0"/>
                            <a:cs typeface="Arial" charset="0"/>
                          </a:rPr>
                          <m:t>𝜖</m:t>
                        </m:r>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Lasso regression</a:t>
                </a:r>
              </a:p>
              <a:p>
                <a:pPr marL="800100" lvl="1" indent="-342900" algn="l">
                  <a:spcBef>
                    <a:spcPts val="0"/>
                  </a:spcBef>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𝐽</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Cambria Math" panose="02040503050406030204" pitchFamily="18" charset="0"/>
                            <a:cs typeface="Arial" charset="0"/>
                          </a:rPr>
                          <m:t>𝜃</m:t>
                        </m:r>
                      </m:e>
                    </m:d>
                    <m:r>
                      <a:rPr lang="en-US">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1</m:t>
                        </m:r>
                      </m:num>
                      <m:den>
                        <m:r>
                          <a:rPr lang="en-US" i="1">
                            <a:latin typeface="Cambria Math" panose="02040503050406030204" pitchFamily="18" charset="0"/>
                            <a:ea typeface="Cambria Math" panose="02040503050406030204" pitchFamily="18" charset="0"/>
                            <a:cs typeface="Arial" charset="0"/>
                          </a:rPr>
                          <m:t>2</m:t>
                        </m:r>
                      </m:den>
                    </m:f>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𝜆</m:t>
                        </m:r>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r>
                              <a:rPr lang="en-US" b="0" i="1" smtClean="0">
                                <a:latin typeface="Cambria Math" panose="02040503050406030204" pitchFamily="18" charset="0"/>
                                <a:ea typeface="Cambria Math" panose="02040503050406030204" pitchFamily="18" charset="0"/>
                                <a:cs typeface="Arial" charset="0"/>
                              </a:rPr>
                              <m:t>|</m:t>
                            </m:r>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𝑚𝑖𝑛</m:t>
                        </m:r>
                      </m:e>
                      <m:sub>
                        <m:r>
                          <a:rPr lang="en-US" i="1">
                            <a:latin typeface="Cambria Math" panose="02040503050406030204" pitchFamily="18" charset="0"/>
                            <a:ea typeface="Cambria Math" panose="02040503050406030204" pitchFamily="18" charset="0"/>
                            <a:cs typeface="Arial" charset="0"/>
                          </a:rPr>
                          <m:t>𝜃</m:t>
                        </m:r>
                      </m:sub>
                    </m:sSub>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𝑑</m:t>
                        </m:r>
                      </m:sup>
                      <m:e>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𝜖</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267" y="1987661"/>
                <a:ext cx="11042245" cy="3824313"/>
              </a:xfrm>
              <a:blipFill>
                <a:blip r:embed="rId3"/>
                <a:stretch>
                  <a:fillRect l="-344" t="-16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170" y="2029121"/>
                <a:ext cx="10486768" cy="283224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b="0" i="1" smtClean="0">
                        <a:latin typeface="Cambria Math" panose="02040503050406030204" pitchFamily="18" charset="0"/>
                        <a:cs typeface="Arial" charset="0"/>
                      </a:rPr>
                      <m:t>𝑌</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num>
                      <m:den>
                        <m:r>
                          <a:rPr lang="en-US" sz="2000" b="0" i="1" smtClean="0">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170" y="2029121"/>
                <a:ext cx="10486768" cy="2832248"/>
              </a:xfrm>
              <a:blipFill>
                <a:blip r:embed="rId3"/>
                <a:stretch>
                  <a:fillRect l="-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32018"/>
            <a:ext cx="11305622" cy="86836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619432" y="1981200"/>
            <a:ext cx="11112910" cy="4644782"/>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Lagrange multipliers</a:t>
            </a:r>
          </a:p>
          <a:p>
            <a:pPr marL="342900" indent="-342900" algn="l">
              <a:buFont typeface="Arial" charset="0"/>
              <a:buChar char="•"/>
            </a:pPr>
            <a:r>
              <a:rPr lang="en-US" dirty="0">
                <a:latin typeface="Calibri" panose="020F0502020204030204" pitchFamily="34" charset="0"/>
                <a:cs typeface="Calibri" panose="020F0502020204030204" pitchFamily="34" charset="0"/>
              </a:rPr>
              <a:t>Likelihood</a:t>
            </a:r>
          </a:p>
          <a:p>
            <a:pPr marL="342900" indent="-342900"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0695"/>
            <a:ext cx="11765280" cy="868362"/>
          </a:xfrm>
        </p:spPr>
        <p:txBody>
          <a:bodyPr anchor="ctr">
            <a:noAutofit/>
          </a:bodyPr>
          <a:lstStyle/>
          <a:p>
            <a:pPr algn="ctr"/>
            <a:r>
              <a:rPr lang="en-US" sz="44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012" y="1825912"/>
                <a:ext cx="11229975" cy="410484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342900" indent="-342900"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𝑞</m:t>
                        </m:r>
                      </m:sup>
                      <m:e>
                        <m:r>
                          <a:rPr lang="en-US" sz="2000" i="1" smtClean="0">
                            <a:latin typeface="Cambria Math" panose="02040503050406030204" pitchFamily="18" charset="0"/>
                            <a:ea typeface="Cambria Math" panose="02040503050406030204" pitchFamily="18" charset="0"/>
                            <a:cs typeface="Arial" charset="0"/>
                          </a:rPr>
                          <m:t>𝜆</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i="1" smtClean="0">
                            <a:latin typeface="Cambria Math" panose="02040503050406030204" pitchFamily="18" charset="0"/>
                            <a:ea typeface="Cambria Math" panose="02040503050406030204" pitchFamily="18" charset="0"/>
                            <a:cs typeface="Arial" charset="0"/>
                          </a:rPr>
                          <m:t>𝜙</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342900" indent="-342900"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baseline="-25000" smtClean="0">
                            <a:latin typeface="Cambria Math" panose="02040503050406030204" pitchFamily="18" charset="0"/>
                            <a:ea typeface="Cambria Math" panose="02040503050406030204" pitchFamily="18" charset="0"/>
                            <a:cs typeface="Arial" charset="0"/>
                          </a:rPr>
                          <m:t>𝑗</m:t>
                        </m:r>
                      </m:den>
                    </m:f>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012" y="1825912"/>
                <a:ext cx="11229975" cy="4104841"/>
              </a:xfrm>
              <a:blipFill>
                <a:blip r:embed="rId3"/>
                <a:stretch>
                  <a:fillRect l="-452" t="-1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1128"/>
            <a:ext cx="11765280" cy="868362"/>
          </a:xfrm>
        </p:spPr>
        <p:txBody>
          <a:bodyPr anchor="ctr">
            <a:noAutofit/>
          </a:bodyPr>
          <a:lstStyle/>
          <a:p>
            <a:pPr algn="ctr"/>
            <a:r>
              <a:rPr lang="en-US" sz="44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3235" y="1642492"/>
                <a:ext cx="11765280" cy="481656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Find the maximum and minimum of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subject to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4</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25</m:t>
                        </m:r>
                      </m:den>
                    </m:f>
                    <m:r>
                      <a:rPr lang="en-US" sz="2000" b="0" i="1" smtClean="0">
                        <a:latin typeface="Cambria Math" panose="02040503050406030204" pitchFamily="18" charset="0"/>
                        <a:cs typeface="Arial" charset="0"/>
                      </a:rPr>
                      <m:t> −1=0</m:t>
                    </m:r>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2</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Put </a:t>
                </a:r>
                <a14:m>
                  <m:oMath xmlns:m="http://schemas.openxmlformats.org/officeDocument/2006/math">
                    <m:r>
                      <a:rPr lang="en-US" sz="2000" b="0" i="1" smtClean="0">
                        <a:latin typeface="Cambria Math" panose="02040503050406030204" pitchFamily="18" charset="0"/>
                        <a:ea typeface="Arial" charset="0"/>
                        <a:cs typeface="Arial" charset="0"/>
                      </a:rPr>
                      <m:t>𝑔</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ea typeface="Cambria Math" panose="02040503050406030204" pitchFamily="18" charset="0"/>
                            <a:cs typeface="Arial" charset="0"/>
                          </a:rPr>
                          <m:t>2</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den>
                    </m:f>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1</m:t>
                        </m:r>
                      </m:sub>
                    </m:sSub>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num>
                      <m:den>
                        <m:r>
                          <a:rPr lang="en-US" sz="2000" b="0" i="1" smtClean="0">
                            <a:latin typeface="Cambria Math" panose="02040503050406030204" pitchFamily="18" charset="0"/>
                            <a:cs typeface="Arial" charset="0"/>
                          </a:rPr>
                          <m:t>5</m:t>
                        </m:r>
                      </m:den>
                    </m:f>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num>
                      <m:den>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oMath>
                </a14:m>
                <a:endParaRPr lang="en-US" sz="2000" i="1" dirty="0">
                  <a:latin typeface="Cambria Math" panose="02040503050406030204" pitchFamily="18"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Solve for x, y, z in terms of 𝜆</a:t>
                </a:r>
                <a:r>
                  <a:rPr lang="en-US" sz="2000" baseline="-25000" dirty="0">
                    <a:latin typeface="Arial" charset="0"/>
                    <a:ea typeface="Arial" charset="0"/>
                    <a:cs typeface="Arial" charset="0"/>
                  </a:rPr>
                  <a:t>1</a:t>
                </a:r>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and substitute into second constraint to get:</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2 </m:t>
                        </m:r>
                        <m:r>
                          <a:rPr lang="en-US" b="0"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+4</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10</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25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50</m:t>
                        </m:r>
                      </m:den>
                    </m:f>
                  </m:oMath>
                </a14:m>
                <a:r>
                  <a:rPr lang="en-US" dirty="0">
                    <a:latin typeface="Arial" charset="0"/>
                    <a:ea typeface="Arial" charset="0"/>
                    <a:cs typeface="Arial" charset="0"/>
                  </a:rPr>
                  <a:t>  = 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 get a quadratic equation in 𝜆</a:t>
                </a:r>
                <a:r>
                  <a:rPr lang="en-US" sz="2000" baseline="-25000" dirty="0">
                    <a:latin typeface="Arial" charset="0"/>
                    <a:ea typeface="Arial" charset="0"/>
                    <a:cs typeface="Arial" charset="0"/>
                  </a:rPr>
                  <a:t>1</a:t>
                </a:r>
                <a:r>
                  <a:rPr lang="en-US" sz="2000" dirty="0">
                    <a:latin typeface="Arial" charset="0"/>
                    <a:ea typeface="Arial" charset="0"/>
                    <a:cs typeface="Arial" charset="0"/>
                  </a:rPr>
                  <a:t> whose solution is 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𝜆</a:t>
                </a:r>
                <a:r>
                  <a:rPr lang="en-US" sz="2000" baseline="-25000" dirty="0">
                    <a:latin typeface="Arial" charset="0"/>
                    <a:ea typeface="Arial" charset="0"/>
                    <a:cs typeface="Arial" charset="0"/>
                  </a:rPr>
                  <a:t>1 </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 ±6√</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gives (x, y, z) = (2√</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and (x, y, z) = (12√</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a:latin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a:t>
                </a:r>
                <a:r>
                  <a:rPr lang="en-US" sz="2000" dirty="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−75</m:t>
                        </m:r>
                      </m:num>
                      <m:den>
                        <m:r>
                          <a:rPr lang="en-US" sz="2000" i="1">
                            <a:latin typeface="Cambria Math" panose="02040503050406030204" pitchFamily="18" charset="0"/>
                            <a:cs typeface="Arial" charset="0"/>
                          </a:rPr>
                          <m:t>17</m:t>
                        </m:r>
                      </m:den>
                    </m:f>
                  </m:oMath>
                </a14:m>
                <a:r>
                  <a:rPr lang="en-US" sz="2000" dirty="0">
                    <a:latin typeface="Arial" charset="0"/>
                    <a:ea typeface="Arial" charset="0"/>
                    <a:cs typeface="Arial" charset="0"/>
                  </a:rPr>
                  <a:t> gives (x, y, 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40</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and (x, y, z) =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40</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Substituting gives a maximum of 10 and a minimum of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a:t>
                </a:r>
              </a:p>
              <a:p>
                <a:pPr algn="l"/>
                <a:endParaRPr lang="en-US" sz="18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3235" y="1642492"/>
                <a:ext cx="11765280" cy="4816569"/>
              </a:xfrm>
              <a:blipFill>
                <a:blip r:embed="rId3"/>
                <a:stretch>
                  <a:fillRect l="-431" b="-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554165"/>
                <a:ext cx="11582400" cy="521335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If S is a sample space and T is a subset of S, P(T) + P(S∖T) = 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P is sometimes called a probability distribution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To complete our intuition, if we have n events, 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with equally likely outcomes then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so nP(E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=1 and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1</m:t>
                        </m:r>
                      </m:num>
                      <m:den>
                        <m:r>
                          <a:rPr lang="en-US" sz="2000" b="0" i="1" smtClean="0">
                            <a:latin typeface="Cambria Math" panose="02040503050406030204" pitchFamily="18" charset="0"/>
                            <a:cs typeface="Arial" charset="0"/>
                            <a:sym typeface="Wingdings" pitchFamily="2" charset="2"/>
                          </a:rPr>
                          <m:t>𝑛</m:t>
                        </m:r>
                      </m:den>
                    </m:f>
                  </m:oMath>
                </a14:m>
                <a:r>
                  <a:rPr lang="en-US" sz="2000" dirty="0">
                    <a:latin typeface="Arial" charset="0"/>
                    <a:ea typeface="Arial" charset="0"/>
                    <a:cs typeface="Arial" charset="0"/>
                    <a:sym typeface="Wingdings" pitchFamily="2" charset="2"/>
                  </a:rPr>
                  <a:t>.  An example is a fair coin toss where P(heads)= P(tails) = .5.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One more bit of notation, a random variable, X, is a variable that takes a value in a sample space and we say P(X=E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if the outcome of the experiment is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and P(X∈T)= </a:t>
                </a:r>
                <a14:m>
                  <m:oMath xmlns:m="http://schemas.openxmlformats.org/officeDocument/2006/math">
                    <m:nary>
                      <m:naryPr>
                        <m:chr m:val="∑"/>
                        <m:supHide m:val="on"/>
                        <m:ctrlPr>
                          <a:rPr lang="en-US" sz="2000" i="1" smtClean="0">
                            <a:latin typeface="Cambria Math" panose="02040503050406030204" pitchFamily="18" charset="0"/>
                            <a:cs typeface="Arial" charset="0"/>
                            <a:sym typeface="Wingdings" pitchFamily="2" charset="2"/>
                          </a:rPr>
                        </m:ctrlPr>
                      </m:naryPr>
                      <m:sub>
                        <m:r>
                          <m:rPr>
                            <m:brk m:alnAt="7"/>
                          </m:rP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Given two random variables, X, Y from two distributions, we can write a joint distribution f(x,y) where f(x,y)= P(X=x ∧ Y=y).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Suppose we perform two experiments from two, possibly identical, sample spaces 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Let X and Y be random variables representing the outcome.  We say the experiments are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if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Sometimes we write this as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we can say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The joint distribution of two independent events satisfies f(x,y)= P(X=x) P(Y=y).</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554165"/>
                <a:ext cx="11582400" cy="5213351"/>
              </a:xfrm>
              <a:blipFill>
                <a:blip r:embed="rId3"/>
                <a:stretch>
                  <a:fillRect l="-438" t="-1460" r="-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805009"/>
                <a:ext cx="11372335" cy="45513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342900" indent="-342900"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342900" indent="-342900"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b="0" i="1" smtClean="0">
                        <a:latin typeface="Cambria Math" panose="02040503050406030204" pitchFamily="18" charset="0"/>
                        <a:ea typeface="Arial" charset="0"/>
                        <a:cs typeface="Arial" charset="0"/>
                      </a:rPr>
                      <m:t>𝑃</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e>
                        </m:rad>
                        <m:r>
                          <a:rPr lang="en-US" sz="2000" b="0" i="1" smtClean="0">
                            <a:latin typeface="Cambria Math" panose="02040503050406030204" pitchFamily="18" charset="0"/>
                            <a:ea typeface="Cambria Math" panose="02040503050406030204" pitchFamily="18" charset="0"/>
                            <a:cs typeface="Arial" charset="0"/>
                          </a:rPr>
                          <m:t>𝜎</m:t>
                        </m:r>
                      </m:den>
                    </m:f>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2</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805009"/>
                <a:ext cx="11372335" cy="4551342"/>
              </a:xfrm>
              <a:blipFill>
                <a:blip r:embed="rId3"/>
                <a:stretch>
                  <a:fillRect l="-446" t="-1671" r="-8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770284"/>
                <a:ext cx="11372335" cy="455134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panose="020B0604020202020204" pitchFamily="34" charset="0"/>
                      </a:rPr>
                      <m:t>𝐱</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𝜎</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ℒ</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e>
                    </m:d>
                    <m:r>
                      <a:rPr lang="en-US" sz="2000" b="0" i="1" smtClean="0">
                        <a:latin typeface="Cambria Math" panose="02040503050406030204" pitchFamily="18" charset="0"/>
                        <a:ea typeface="Cambria Math" panose="02040503050406030204" pitchFamily="18" charset="0"/>
                        <a:cs typeface="Arial" charset="0"/>
                      </a:rPr>
                      <m:t>= </m:t>
                    </m:r>
                    <m:nary>
                      <m:naryPr>
                        <m:chr m:val="∏"/>
                        <m:limLoc m:val="subSup"/>
                        <m:ctrlPr>
                          <a:rPr lang="en-US" sz="2000" b="0" i="1" smtClean="0">
                            <a:latin typeface="Cambria Math" panose="02040503050406030204" pitchFamily="18" charset="0"/>
                            <a:ea typeface="Cambria Math" panose="02040503050406030204" pitchFamily="18" charset="0"/>
                            <a:cs typeface="Arial" charset="0"/>
                          </a:rPr>
                        </m:ctrlPr>
                      </m:naryPr>
                      <m:sub>
                        <m:r>
                          <m:rPr>
                            <m:brk m:alnAt="25"/>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a:rPr lang="en-US" sz="2000" b="0" i="1" smtClean="0">
                            <a:latin typeface="Cambria Math" panose="02040503050406030204" pitchFamily="18" charset="0"/>
                            <a:ea typeface="Cambria Math" panose="02040503050406030204" pitchFamily="18" charset="0"/>
                            <a:cs typeface="Arial" charset="0"/>
                          </a:rPr>
                          <m:t>𝑃</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ln</m:t>
                        </m:r>
                      </m:fName>
                      <m:e>
                        <m:d>
                          <m:dPr>
                            <m:ctrlPr>
                              <a:rPr lang="en-US" sz="2000" b="0" i="1" smtClean="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b="0" i="0"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arg</m:t>
                            </m:r>
                          </m:fName>
                          <m:e>
                            <m:r>
                              <a:rPr lang="en-US" sz="2000" b="0" i="1" smtClean="0">
                                <a:latin typeface="Cambria Math" panose="02040503050406030204" pitchFamily="18" charset="0"/>
                                <a:ea typeface="Cambria Math" panose="02040503050406030204" pitchFamily="18" charset="0"/>
                                <a:cs typeface="Arial" charset="0"/>
                              </a:rPr>
                              <m:t>𝑚𝑎𝑥</m:t>
                            </m:r>
                          </m:e>
                        </m:func>
                      </m:e>
                      <m:sub>
                        <m:r>
                          <a:rPr lang="en-US" sz="2000" b="0" i="1" smtClean="0">
                            <a:latin typeface="Cambria Math" panose="02040503050406030204" pitchFamily="18" charset="0"/>
                            <a:ea typeface="Cambria Math" panose="02040503050406030204" pitchFamily="18" charset="0"/>
                            <a:cs typeface="Arial" charset="0"/>
                          </a:rPr>
                          <m:t>𝜃</m:t>
                        </m:r>
                      </m:sub>
                    </m:sSub>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𝜇</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𝑛</m:t>
                        </m:r>
                      </m:den>
                    </m:f>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cs typeface="Arial" charset="0"/>
                          </a:rPr>
                        </m:ctrlPr>
                      </m:sSupPr>
                      <m:e>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e>
                      <m:sup>
                        <m:r>
                          <a:rPr lang="en-US" sz="2000" b="0" i="1" smtClean="0">
                            <a:latin typeface="Cambria Math" panose="02040503050406030204" pitchFamily="18" charset="0"/>
                            <a:cs typeface="Arial" charset="0"/>
                          </a:rPr>
                          <m:t>′</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𝐸</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770284"/>
                <a:ext cx="11372335" cy="4551342"/>
              </a:xfrm>
              <a:blipFill>
                <a:blip r:embed="rId3"/>
                <a:stretch>
                  <a:fillRect l="-446"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MLE example</a:t>
            </a:r>
          </a:p>
        </p:txBody>
      </p:sp>
      <p:sp>
        <p:nvSpPr>
          <p:cNvPr id="3" name="Content Placeholder 2"/>
          <p:cNvSpPr>
            <a:spLocks noGrp="1"/>
          </p:cNvSpPr>
          <p:nvPr>
            <p:ph idx="1"/>
          </p:nvPr>
        </p:nvSpPr>
        <p:spPr>
          <a:xfrm>
            <a:off x="300941" y="2164466"/>
            <a:ext cx="11460353" cy="3227849"/>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400 samples from a normal distribution: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0.000, real sigma:    1.000, computed mu:   -0.027, computed sigma:    0.878</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1.000, computed mu:    3.995, computed sigma:    1.066</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2.000, computed mu:    3.931, computed sigma:    1.096</a:t>
            </a:r>
          </a:p>
          <a:p>
            <a:pPr lvl="1" algn="l"/>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619432" y="2315543"/>
            <a:ext cx="11112910" cy="4040808"/>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Binary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Sigmoid</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Binary logistic regression</a:t>
            </a:r>
          </a:p>
          <a:p>
            <a:pPr marL="342900" indent="-342900" algn="l">
              <a:buFont typeface="Arial" charset="0"/>
              <a:buChar char="•"/>
            </a:pPr>
            <a:r>
              <a:rPr lang="en-US"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LDA</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5778" y="2030680"/>
                <a:ext cx="10287033" cy="4032696"/>
              </a:xfrm>
            </p:spPr>
            <p:txBody>
              <a:bodyPr>
                <a:noAutofit/>
              </a:bodyPr>
              <a:lstStyle/>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𝑒</m:t>
                            </m:r>
                          </m:e>
                          <m:sup>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𝑧</m:t>
                            </m:r>
                          </m:sup>
                        </m:sSup>
                      </m:den>
                    </m:f>
                  </m:oMath>
                </a14:m>
                <a:endParaRPr lang="en-US"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g(z)(1-g(z))</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Our hypothesis will now take the form h</a:t>
                </a:r>
                <a:r>
                  <a:rPr lang="en-US" baseline="-25000" dirty="0">
                    <a:latin typeface="Calibri" panose="020F0502020204030204" pitchFamily="34" charset="0"/>
                    <a:cs typeface="Calibri" panose="020F0502020204030204" pitchFamily="34" charset="0"/>
                  </a:rPr>
                  <a:t>𝛃</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g(𝛃</a:t>
                </a:r>
                <a:r>
                  <a:rPr lang="en-US" baseline="30000" dirty="0">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x)</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5778" y="2030680"/>
                <a:ext cx="10287033" cy="4032696"/>
              </a:xfrm>
              <a:blipFill>
                <a:blip r:embed="rId3"/>
                <a:stretch>
                  <a:fillRect l="-864" t="-1567" r="-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532" y="1844943"/>
                <a:ext cx="10117777" cy="4129642"/>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0" i="1" baseline="-25000" smtClean="0">
                            <a:latin typeface="Cambria Math" panose="02040503050406030204" pitchFamily="18" charset="0"/>
                            <a:ea typeface="Cambria Math" panose="02040503050406030204" pitchFamily="18" charset="0"/>
                            <a:cs typeface="Arial" charset="0"/>
                          </a:rPr>
                          <m:t>𝜃</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baseline="-25000" smtClean="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h</m:t>
                                </m:r>
                              </m:e>
                              <m:sub>
                                <m:r>
                                  <a:rPr lang="en-US"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𝑙</m:t>
                            </m:r>
                          </m:num>
                          <m:den>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h</m:t>
                                </m:r>
                              </m:e>
                              <m:sub>
                                <m:r>
                                  <a:rPr lang="en-US"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532" y="1844943"/>
                <a:ext cx="10117777" cy="4129642"/>
              </a:xfrm>
              <a:blipFill>
                <a:blip r:embed="rId3"/>
                <a:stretch>
                  <a:fillRect l="-502" t="-6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826265" y="2054431"/>
            <a:ext cx="10795463" cy="397585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Features are: grade in previous class, hours of study, number of lectures attended.  Want to predict whether you pass the class.</a:t>
            </a:r>
          </a:p>
          <a:p>
            <a:pPr marL="342900" indent="-342900" algn="l">
              <a:spcBef>
                <a:spcPts val="200"/>
              </a:spcBef>
              <a:buFont typeface="Arial" panose="020B0604020202020204" pitchFamily="34" charset="0"/>
              <a:buChar char="•"/>
            </a:pPr>
            <a:r>
              <a:rPr lang="en-US" sz="2000" dirty="0">
                <a:latin typeface="Arial" charset="0"/>
                <a:cs typeface="Arial" charset="0"/>
              </a:rPr>
              <a:t>It’s important to normalize the data.</a:t>
            </a:r>
          </a:p>
          <a:p>
            <a:pPr marL="342900" indent="-342900" algn="l">
              <a:spcBef>
                <a:spcPts val="20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200"/>
              </a:spcBef>
            </a:pPr>
            <a:r>
              <a:rPr lang="en-US" dirty="0">
                <a:latin typeface="Arial" panose="020B0604020202020204" pitchFamily="34" charset="0"/>
                <a:cs typeface="Arial" panose="020B0604020202020204" pitchFamily="34" charset="0"/>
              </a:rPr>
              <a:t>features test 1:   1.0   0.77 (B+),  0.82 (33hrs),   0.90 (ratio of lectures) , prob pass:   1.0</a:t>
            </a:r>
          </a:p>
          <a:p>
            <a:pPr lvl="1" algn="l">
              <a:spcBef>
                <a:spcPts val="200"/>
              </a:spcBef>
            </a:pPr>
            <a:r>
              <a:rPr lang="en-US" dirty="0">
                <a:latin typeface="Arial" panose="020B0604020202020204" pitchFamily="34" charset="0"/>
                <a:cs typeface="Arial" panose="020B0604020202020204" pitchFamily="34" charset="0"/>
              </a:rPr>
              <a:t>features test 2:   1.0   0.22 (C-)   0.32   0.57 , prob pass:   0.19</a:t>
            </a:r>
          </a:p>
          <a:p>
            <a:pPr marL="342900" indent="-342900" algn="l">
              <a:buFont typeface="Arial" panose="020B0604020202020204" pitchFamily="34" charset="0"/>
              <a:buChar char="•"/>
            </a:pPr>
            <a:endParaRPr lang="da"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450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444" y="1453661"/>
                <a:ext cx="11529112" cy="519075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K possible outcomes (classes):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𝐾</m:t>
                        </m:r>
                      </m:sub>
                    </m:sSub>
                  </m:oMath>
                </a14:m>
                <a:r>
                  <a:rPr lang="en-US" sz="2000" dirty="0">
                    <a:latin typeface="Arial" charset="0"/>
                    <a:ea typeface="Arial" charset="0"/>
                    <a:cs typeface="Arial" charset="0"/>
                  </a:rPr>
                  <a:t>.  Training data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=1,2, …, </m:t>
                    </m:r>
                    <m:r>
                      <a:rPr lang="en-US" sz="2000" b="0" i="1" smtClean="0">
                        <a:latin typeface="Cambria Math" panose="02040503050406030204" pitchFamily="18" charset="0"/>
                        <a:cs typeface="Arial" charset="0"/>
                      </a:rPr>
                      <m:t>𝑁</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is in an m dimensional feature space.  We convert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into a vector of dimension K by setting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=1 </m:t>
                    </m:r>
                  </m:oMath>
                </a14:m>
                <a:r>
                  <a:rPr lang="en-US" sz="2000" dirty="0">
                    <a:latin typeface="Arial" charset="0"/>
                    <a:ea typeface="Arial" charset="0"/>
                    <a:cs typeface="Arial" charset="0"/>
                  </a:rPr>
                  <a:t>for </a:t>
                </a:r>
                <a14:m>
                  <m:oMath xmlns:m="http://schemas.openxmlformats.org/officeDocument/2006/math">
                    <m:r>
                      <a:rPr lang="en-US" sz="2000" b="0" i="1" smtClean="0">
                        <a:latin typeface="Cambria Math" panose="02040503050406030204" pitchFamily="18" charset="0"/>
                        <a:ea typeface="Arial" charset="0"/>
                        <a:cs typeface="Arial" charset="0"/>
                      </a:rPr>
                      <m:t>𝑘</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and 0 otherwise; so it is a feature indicator.</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e>
                      <m:e>
                        <m:r>
                          <a:rPr lang="en-US" sz="2000" b="0" i="1" smtClean="0">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ea typeface="Cambria Math" panose="02040503050406030204" pitchFamily="18" charset="0"/>
                                <a:cs typeface="Arial" charset="0"/>
                              </a:rPr>
                            </m:ctrlPr>
                          </m:naryPr>
                          <m:sub>
                            <m:r>
                              <m:rPr>
                                <m:brk m:alnAt="7"/>
                              </m:rPr>
                              <a:rPr lang="en-US" sz="2000" b="0" i="1" smtClean="0">
                                <a:latin typeface="Cambria Math" panose="02040503050406030204" pitchFamily="18" charset="0"/>
                                <a:ea typeface="Cambria Math" panose="02040503050406030204" pitchFamily="18" charset="0"/>
                                <a:cs typeface="Arial" charset="0"/>
                              </a:rPr>
                              <m:t>𝑗</m:t>
                            </m:r>
                          </m:sub>
                          <m:sup/>
                          <m:e>
                            <m:sSub>
                              <m:sSubPr>
                                <m:ctrlPr>
                                  <a:rPr lang="en-US" sz="2000" b="0" i="1" smtClean="0">
                                    <a:latin typeface="Cambria Math" panose="02040503050406030204" pitchFamily="18" charset="0"/>
                                    <a:ea typeface="Cambria Math" panose="02040503050406030204" pitchFamily="18" charset="0"/>
                                    <a:cs typeface="Arial" charset="0"/>
                                  </a:rPr>
                                </m:ctrlPr>
                              </m:sSubPr>
                              <m:e>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den>
                    </m:f>
                  </m:oMath>
                </a14:m>
                <a:r>
                  <a:rPr lang="en-US" sz="2000" dirty="0">
                    <a:latin typeface="Arial" charset="0"/>
                    <a:ea typeface="Arial" charset="0"/>
                    <a:cs typeface="Arial" charset="0"/>
                  </a:rPr>
                  <a:t> (softmax),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𝜙</m:t>
                    </m:r>
                  </m:oMath>
                </a14:m>
                <a:r>
                  <a:rPr lang="en-US" sz="2000" dirty="0">
                    <a:latin typeface="Arial" charset="0"/>
                    <a:ea typeface="Arial" charset="0"/>
                    <a:cs typeface="Arial" charset="0"/>
                  </a:rPr>
                  <a:t>, the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are the m-dimensional parameters.</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m:t>
                        </m:r>
                      </m:sub>
                    </m:sSub>
                  </m:oMath>
                </a14:m>
                <a:r>
                  <a:rPr lang="en-US" sz="2000" b="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=1</m:t>
                    </m:r>
                  </m:oMath>
                </a14:m>
                <a:r>
                  <a:rPr lang="en-US" sz="2000" b="0" dirty="0">
                    <a:latin typeface="Arial" panose="020B0604020202020204" pitchFamily="34" charset="0"/>
                    <a:cs typeface="Arial" panose="020B0604020202020204" pitchFamily="34" charset="0"/>
                  </a:rPr>
                  <a:t>, if sample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oMath>
                </a14:m>
                <a:r>
                  <a:rPr lang="en-US" sz="2000" b="0" dirty="0">
                    <a:latin typeface="Arial" panose="020B0604020202020204" pitchFamily="34" charset="0"/>
                    <a:cs typeface="Arial" panose="020B0604020202020204" pitchFamily="34" charset="0"/>
                  </a:rPr>
                  <a:t> belongs to class k.</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𝑇</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is a </a:t>
                </a:r>
                <a14:m>
                  <m:oMath xmlns:m="http://schemas.openxmlformats.org/officeDocument/2006/math">
                    <m:r>
                      <a:rPr lang="en-US" sz="2000" b="0" i="1" smtClean="0">
                        <a:latin typeface="Cambria Math" panose="02040503050406030204" pitchFamily="18" charset="0"/>
                        <a:ea typeface="Arial"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𝐾</m:t>
                    </m:r>
                  </m:oMath>
                </a14:m>
                <a:r>
                  <a:rPr lang="en-US" sz="2000" dirty="0">
                    <a:latin typeface="Arial" charset="0"/>
                    <a:ea typeface="Arial" charset="0"/>
                    <a:cs typeface="Arial" charset="0"/>
                  </a:rPr>
                  <a:t> matrix, so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d>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1" i="1" smtClean="0">
                                <a:latin typeface="Cambria Math" panose="02040503050406030204" pitchFamily="18" charset="0"/>
                                <a:ea typeface="Cambria Math" panose="02040503050406030204" pitchFamily="18" charset="0"/>
                                <a:cs typeface="Arial" charset="0"/>
                              </a:rPr>
                              <m:t>𝒚</m:t>
                            </m:r>
                          </m:e>
                          <m:sub>
                            <m:r>
                              <a:rPr lang="en-US" sz="2000" b="0" i="1" smtClean="0">
                                <a:latin typeface="Cambria Math" panose="02040503050406030204" pitchFamily="18" charset="0"/>
                                <a:ea typeface="Cambria Math" panose="02040503050406030204" pitchFamily="18" charset="0"/>
                                <a:cs typeface="Arial" charset="0"/>
                              </a:rPr>
                              <m:t>𝑘</m:t>
                            </m:r>
                          </m:sub>
                        </m:sSub>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 </m:t>
                    </m:r>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𝑘𝑗</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𝑗</m:t>
                            </m:r>
                          </m:sub>
                        </m:sSub>
                      </m:e>
                    </m:d>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j= 1, …, m.</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𝑝</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𝑇</m:t>
                        </m:r>
                      </m:e>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𝐾</m:t>
                            </m:r>
                          </m:sub>
                        </m:sSub>
                      </m:e>
                    </m:d>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𝑁</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𝑝</m:t>
                                </m:r>
                                <m:d>
                                  <m:dPr>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𝑘</m:t>
                                        </m:r>
                                      </m:sub>
                                    </m:sSub>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sup>
                            </m:sSup>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𝑁</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p>
                                      <m:sSupPr>
                                        <m:ctrlPr>
                                          <a:rPr lang="en-US" sz="2000" i="1">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sup>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𝑡</m:t>
                                            </m:r>
                                          </m:e>
                                          <m:sub>
                                            <m:r>
                                              <a:rPr lang="en-US" sz="2000" i="1">
                                                <a:latin typeface="Cambria Math" panose="02040503050406030204" pitchFamily="18" charset="0"/>
                                                <a:cs typeface="Arial" charset="0"/>
                                              </a:rPr>
                                              <m:t>𝑛𝑘</m:t>
                                            </m:r>
                                          </m:sub>
                                        </m:sSub>
                                      </m:sup>
                                    </m:sSup>
                                  </m:e>
                                </m:nary>
                              </m:e>
                            </m:nary>
                            <m:r>
                              <m:rPr>
                                <m:nor/>
                              </m:rPr>
                              <a:rPr lang="en-US" sz="2000">
                                <a:latin typeface="Arial" charset="0"/>
                                <a:cs typeface="Arial" charset="0"/>
                              </a:rPr>
                              <m:t> </m:t>
                            </m:r>
                          </m:e>
                        </m:nary>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b="0" dirty="0">
                    <a:latin typeface="Arial" panose="020B0604020202020204" pitchFamily="34" charset="0"/>
                    <a:cs typeface="Arial" panose="020B0604020202020204" pitchFamily="34" charset="0"/>
                  </a:rPr>
                  <a:t>Log-likelihood expectation is </a:t>
                </a: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b="0" i="1" smtClean="0">
                        <a:latin typeface="Cambria Math" panose="02040503050406030204" pitchFamily="18" charset="0"/>
                        <a:cs typeface="Arial" panose="020B0604020202020204" pitchFamily="34" charset="0"/>
                      </a:rPr>
                      <m:t>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𝑛𝑘</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e>
                        </m:nary>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1</m:t>
                            </m:r>
                          </m:sub>
                        </m:sSub>
                        <m:r>
                          <a:rPr lang="en-US" sz="2000" b="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charset="0"/>
                    <a:cs typeface="Arial" charset="0"/>
                  </a:rPr>
                  <a:t>Find MLE by gradient descent: </a:t>
                </a:r>
                <a14:m>
                  <m:oMath xmlns:m="http://schemas.openxmlformats.org/officeDocument/2006/math">
                    <m:sSub>
                      <m:sSubPr>
                        <m:ctrlPr>
                          <a:rPr lang="en-US" sz="2000" i="1">
                            <a:latin typeface="Cambria Math" panose="02040503050406030204" pitchFamily="18" charset="0"/>
                            <a:cs typeface="Arial" charset="0"/>
                          </a:rPr>
                        </m:ctrlPr>
                      </m:sSubPr>
                      <m:e>
                        <m:sSup>
                          <m:sSupPr>
                            <m:ctrlPr>
                              <a:rPr lang="en-US" sz="2000" i="1" smtClean="0">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𝜂</m:t>
                    </m:r>
                    <m:r>
                      <m:rPr>
                        <m:sty m:val="p"/>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𝐸</m:t>
                        </m:r>
                      </m:e>
                      <m:sub>
                        <m:r>
                          <a:rPr lang="en-US" sz="2000" b="0" i="1" smtClean="0">
                            <a:latin typeface="Cambria Math" panose="02040503050406030204" pitchFamily="18" charset="0"/>
                            <a:ea typeface="Cambria Math" panose="02040503050406030204" pitchFamily="18" charset="0"/>
                            <a:cs typeface="Arial" charset="0"/>
                          </a:rPr>
                          <m:t>𝑘</m:t>
                        </m:r>
                      </m:sub>
                    </m:sSub>
                  </m:oMath>
                </a14:m>
                <a:r>
                  <a:rPr lang="en-US" sz="2000" dirty="0">
                    <a:latin typeface="Arial" charset="0"/>
                    <a:cs typeface="Arial"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𝜂</m:t>
                    </m:r>
                  </m:oMath>
                </a14:m>
                <a:r>
                  <a:rPr lang="en-US" sz="2000" dirty="0">
                    <a:latin typeface="Arial" charset="0"/>
                    <a:cs typeface="Arial" charset="0"/>
                  </a:rPr>
                  <a:t> is the learning rate,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𝑘</m:t>
                        </m:r>
                      </m:sub>
                    </m:sSub>
                  </m:oMath>
                </a14:m>
                <a:r>
                  <a:rPr lang="en-US" sz="2000" dirty="0">
                    <a:latin typeface="Arial" charset="0"/>
                    <a:cs typeface="Arial" charset="0"/>
                  </a:rPr>
                  <a:t> is kth row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𝐾</m:t>
                            </m:r>
                          </m:sub>
                        </m:sSub>
                      </m:e>
                    </m:d>
                  </m:oMath>
                </a14:m>
                <a:r>
                  <a:rPr lang="en-US" sz="20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444" y="1453661"/>
                <a:ext cx="11529112" cy="5190759"/>
              </a:xfrm>
              <a:blipFill>
                <a:blip r:embed="rId3"/>
                <a:stretch>
                  <a:fillRect l="-330" t="-976" r="-2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551612" y="1770897"/>
            <a:ext cx="11418916" cy="47130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binary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a:latin typeface="Arial" panose="020B0604020202020204" pitchFamily="34" charset="0"/>
                <a:cs typeface="Arial" panose="020B0604020202020204" pitchFamily="34" charset="0"/>
              </a:rPr>
              <a:t>Features normalized and constant weight set to 1.  After run:</a:t>
            </a:r>
          </a:p>
          <a:p>
            <a:pPr marL="342900" indent="-342900" algn="l">
              <a:buFont typeface="Arial" panose="020B0604020202020204" pitchFamily="34" charset="0"/>
              <a:buChar char="•"/>
            </a:pPr>
            <a:endParaRPr lang="da" sz="2000">
              <a:latin typeface="Arial" panose="020B0604020202020204" pitchFamily="34" charset="0"/>
              <a:cs typeface="Arial" panose="020B0604020202020204" pitchFamily="34" charset="0"/>
            </a:endParaRPr>
          </a:p>
          <a:p>
            <a:pPr lvl="1" algn="l"/>
            <a:r>
              <a:rPr lang="en-US" sz="1800" dirty="0">
                <a:latin typeface="Arial" panose="020B0604020202020204" pitchFamily="34" charset="0"/>
                <a:cs typeface="Arial" panose="020B0604020202020204" pitchFamily="34" charset="0"/>
              </a:rPr>
              <a:t>features test 1: 1.0000 0.7778 0.8250 0.9000 </a:t>
            </a:r>
          </a:p>
          <a:p>
            <a:pPr lvl="1" algn="l"/>
            <a:r>
              <a:rPr lang="en-US" sz="1800" dirty="0">
                <a:latin typeface="Arial" panose="020B0604020202020204" pitchFamily="34" charset="0"/>
                <a:cs typeface="Arial" panose="020B0604020202020204" pitchFamily="34" charset="0"/>
              </a:rPr>
              <a:t>prediction:  0.0000(F), 0.0000(D), 0.0001(C-), 0.0004(C), 0.0069(C+), </a:t>
            </a:r>
          </a:p>
          <a:p>
            <a:pPr lvl="1" algn="l"/>
            <a:r>
              <a:rPr lang="en-US" sz="1800" dirty="0">
                <a:latin typeface="Arial" panose="020B0604020202020204" pitchFamily="34" charset="0"/>
                <a:cs typeface="Arial" panose="020B0604020202020204" pitchFamily="34" charset="0"/>
              </a:rPr>
              <a:t>                  0.1152(B-), 0.2146(B), 0.2492(B+), 0.2271(A-), 0.1866(A)</a:t>
            </a:r>
          </a:p>
          <a:p>
            <a:pPr lvl="1" algn="l"/>
            <a:r>
              <a:rPr lang="en-US" sz="1800" dirty="0">
                <a:latin typeface="Arial" panose="020B0604020202020204" pitchFamily="34" charset="0"/>
                <a:cs typeface="Arial" panose="020B0604020202020204" pitchFamily="34" charset="0"/>
              </a:rPr>
              <a:t>features test 2:   1.0000   0.2222   0.3250   0.5667,</a:t>
            </a:r>
          </a:p>
          <a:p>
            <a:pPr lvl="1" algn="l"/>
            <a:r>
              <a:rPr lang="en-US" sz="1800" dirty="0">
                <a:latin typeface="Arial" panose="020B0604020202020204" pitchFamily="34" charset="0"/>
                <a:cs typeface="Arial" panose="020B0604020202020204" pitchFamily="34" charset="0"/>
              </a:rPr>
              <a:t> prediction:  0.0821(F), 0.1745(D), 0.1730(C-), 0.1746(C), 0.0957(C+), </a:t>
            </a:r>
          </a:p>
          <a:p>
            <a:pPr lvl="1" algn="l"/>
            <a:r>
              <a:rPr lang="en-US" sz="1800" dirty="0">
                <a:latin typeface="Arial" panose="020B0604020202020204" pitchFamily="34" charset="0"/>
                <a:cs typeface="Arial" panose="020B0604020202020204" pitchFamily="34" charset="0"/>
              </a:rPr>
              <a:t>                    0.1289(B-), 0.0133(B), 0.1578(B+), 0.0000(A-), 0.0000(A)</a:t>
            </a:r>
          </a:p>
          <a:p>
            <a:pPr marL="342900" indent="-342900" algn="l">
              <a:buFont typeface="Arial" panose="020B0604020202020204" pitchFamily="34" charset="0"/>
              <a:buChar char="•"/>
            </a:pPr>
            <a:endParaRPr lang="da" sz="18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da">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1838263"/>
                <a:ext cx="11349270" cy="4248123"/>
              </a:xfrm>
            </p:spPr>
            <p:txBody>
              <a:bodyPr>
                <a:noAutofit/>
              </a:bodyPr>
              <a:lstStyle/>
              <a:p>
                <a:pPr marL="342900" indent="-342900" algn="l">
                  <a:spcBef>
                    <a:spcPts val="400"/>
                  </a:spcBef>
                  <a:buFont typeface="Arial" panose="020B0604020202020204" pitchFamily="34" charset="0"/>
                  <a:buChar char="•"/>
                </a:pPr>
                <a:r>
                  <a:rPr lang="en-US" sz="2000" b="0" dirty="0">
                    <a:latin typeface="Arial" panose="020B0604020202020204" pitchFamily="34" charset="0"/>
                    <a:ea typeface="Arial" charset="0"/>
                    <a:cs typeface="Arial" panose="020B0604020202020204" pitchFamily="34" charset="0"/>
                  </a:rPr>
                  <a:t>Classify into one of k classes.</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𝑃</m:t>
                    </m:r>
                    <m:d>
                      <m:dPr>
                        <m:ctrlPr>
                          <a:rPr lang="en-US" sz="2000" b="0" i="1" smtClean="0">
                            <a:latin typeface="Cambria Math" panose="02040503050406030204" pitchFamily="18" charset="0"/>
                            <a:ea typeface="Arial" charset="0"/>
                            <a:cs typeface="Arial" panose="020B0604020202020204" pitchFamily="34" charset="0"/>
                          </a:rPr>
                        </m:ctrlPr>
                      </m:dPr>
                      <m:e>
                        <m:r>
                          <a:rPr lang="en-US" sz="2000" b="0" i="1" smtClean="0">
                            <a:latin typeface="Cambria Math" panose="02040503050406030204" pitchFamily="18" charset="0"/>
                            <a:ea typeface="Arial" charset="0"/>
                            <a:cs typeface="Arial" panose="020B0604020202020204" pitchFamily="34" charset="0"/>
                          </a:rPr>
                          <m:t>𝑌</m:t>
                        </m:r>
                        <m:r>
                          <a:rPr lang="en-US" sz="2000" b="0" i="1" smtClean="0">
                            <a:latin typeface="Cambria Math" panose="02040503050406030204" pitchFamily="18" charset="0"/>
                            <a:ea typeface="Arial" charset="0"/>
                            <a:cs typeface="Arial" panose="020B0604020202020204" pitchFamily="34" charset="0"/>
                          </a:rPr>
                          <m:t>=1</m:t>
                        </m:r>
                      </m:e>
                      <m:e>
                        <m:r>
                          <a:rPr lang="en-US" sz="2000" b="0" i="1" smtClean="0">
                            <a:latin typeface="Cambria Math" panose="02040503050406030204" pitchFamily="18" charset="0"/>
                            <a:ea typeface="Arial" charset="0"/>
                            <a:cs typeface="Arial" panose="020B0604020202020204" pitchFamily="34" charset="0"/>
                          </a:rPr>
                          <m:t>𝑥</m:t>
                        </m:r>
                        <m:r>
                          <a:rPr lang="en-US" sz="2000" b="0" i="1" smtClean="0">
                            <a:latin typeface="Cambria Math" panose="02040503050406030204" pitchFamily="18" charset="0"/>
                            <a:ea typeface="Arial" charset="0"/>
                            <a:cs typeface="Arial" panose="020B0604020202020204" pitchFamily="34" charset="0"/>
                          </a:rPr>
                          <m:t>=</m:t>
                        </m:r>
                        <m:r>
                          <a:rPr lang="en-US" sz="2000" b="0" i="1" smtClean="0">
                            <a:latin typeface="Cambria Math" panose="02040503050406030204" pitchFamily="18" charset="0"/>
                            <a:ea typeface="Arial" charset="0"/>
                            <a:cs typeface="Arial" panose="020B0604020202020204" pitchFamily="34" charset="0"/>
                          </a:rPr>
                          <m:t>𝑘</m:t>
                        </m:r>
                      </m:e>
                    </m:d>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𝑌</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e>
                        </m:d>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en>
                    </m:f>
                  </m:oMath>
                </a14:m>
                <a:endParaRPr lang="en-US" sz="2000" b="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panose="02040503050406030204" pitchFamily="18" charset="0"/>
                            <a:ea typeface="Arial" charset="0"/>
                            <a:cs typeface="Arial" charset="0"/>
                          </a:rPr>
                          <m:t>Pr</m:t>
                        </m:r>
                      </m:fName>
                      <m:e>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𝑌</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𝑘</m:t>
                            </m:r>
                          </m:e>
                          <m:e>
                            <m:r>
                              <a:rPr lang="en-US" sz="2000" b="0" i="1" smtClean="0">
                                <a:latin typeface="Cambria Math" panose="02040503050406030204" pitchFamily="18" charset="0"/>
                                <a:ea typeface="Arial" charset="0"/>
                                <a:cs typeface="Arial" charset="0"/>
                              </a:rPr>
                              <m:t>𝑋</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𝑥</m:t>
                            </m:r>
                          </m:e>
                        </m:d>
                      </m:e>
                    </m:func>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𝑙</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den>
                    </m:f>
                  </m:oMath>
                </a14:m>
                <a:endParaRPr lang="en-US" sz="2000" b="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ea typeface="Cambria Math" panose="02040503050406030204" pitchFamily="18" charset="0"/>
                                <a:cs typeface="Arial" charset="0"/>
                              </a:rPr>
                              <m:t>𝑘</m:t>
                            </m:r>
                          </m:sub>
                        </m:sSub>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𝑝</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nary>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𝐾</m:t>
                        </m:r>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23"/>
                                  </m:rPr>
                                  <a:rPr lang="en-US" sz="2000" b="0" i="1" smtClean="0">
                                    <a:latin typeface="Cambria Math" panose="02040503050406030204" pitchFamily="18" charset="0"/>
                                    <a:cs typeface="Arial" charset="0"/>
                                  </a:rPr>
                                  <m:t>𝑖</m:t>
                                </m:r>
                              </m:e>
                            </m:d>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num>
                      <m:den>
                        <m:r>
                          <a:rPr lang="en-US" sz="2000" b="0" i="1" smtClean="0">
                            <a:latin typeface="Cambria Math" panose="02040503050406030204" pitchFamily="18" charset="0"/>
                            <a:cs typeface="Arial" charset="0"/>
                          </a:rPr>
                          <m:t>𝑛</m:t>
                        </m:r>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cs typeface="Arial" charset="0"/>
                          </a:rPr>
                        </m:ctrlPr>
                      </m:sSubSupPr>
                      <m:e>
                        <m:r>
                          <a:rPr lang="en-US" sz="2000" i="1" smtClean="0">
                            <a:latin typeface="Cambria Math" panose="02040503050406030204" pitchFamily="18" charset="0"/>
                            <a:ea typeface="Cambria Math" panose="02040503050406030204" pitchFamily="18" charset="0"/>
                            <a:cs typeface="Arial" charset="0"/>
                          </a:rPr>
                          <m:t>𝛿</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1838263"/>
                <a:ext cx="11349270" cy="4248123"/>
              </a:xfrm>
              <a:blipFill>
                <a:blip r:embed="rId3"/>
                <a:stretch>
                  <a:fillRect l="-335" t="-11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408577"/>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If 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are the results of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experiments,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Bayes rule (or the probability of causes):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 =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P(A|B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𝐵</m:t>
                            </m:r>
                            <m:r>
                              <a:rPr lang="en-US" sz="2000" b="0" i="1" baseline="-25000"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𝐴</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𝐵</m:t>
                        </m:r>
                        <m:r>
                          <m:rPr>
                            <m:sty m:val="p"/>
                          </m:rPr>
                          <a:rPr lang="en-US" sz="2000" b="0" i="1" baseline="-25000" smtClean="0">
                            <a:latin typeface="Cambria Math" panose="02040503050406030204" pitchFamily="18" charset="0"/>
                            <a:cs typeface="Arial" charset="0"/>
                            <a:sym typeface="Wingdings" pitchFamily="2" charset="2"/>
                          </a:rPr>
                          <m:t>k</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Now we switch notation just a bit.  Suppose S is a sample space and A, B ⊆ S then </a:t>
                </a:r>
              </a:p>
              <a:p>
                <a:pPr lvl="2" algn="l">
                  <a:lnSpc>
                    <a:spcPct val="100000"/>
                  </a:lnSpc>
                  <a:spcBef>
                    <a:spcPts val="0"/>
                  </a:spcBef>
                </a:pPr>
                <a:r>
                  <a:rPr lang="en-US" sz="2000" dirty="0">
                    <a:latin typeface="Arial" charset="0"/>
                    <a:ea typeface="Arial" charset="0"/>
                    <a:cs typeface="Arial" charset="0"/>
                    <a:sym typeface="Wingdings" pitchFamily="2" charset="2"/>
                  </a:rPr>
                  <a:t>P(A∪B) = P(A) + P(B)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To prove this, write A∪B = A∖(A∩B) ∪ B∖(A∩B) ∪ (A∩B), these are disjoint so  P(A∪B) =  P(A∖(A∩B)) ∪ P(B∖(A∩B)) ∪ P(A∩B) and note that P(A) = P(A∖(A∩B))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baseline="-25000"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𝐶</m:t>
                        </m:r>
                        <m:r>
                          <a:rPr lang="en-US" sz="2000" b="0" i="1" baseline="-25000"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 </m:t>
                        </m:r>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𝑝</m:t>
                            </m:r>
                          </m:e>
                          <m:sup>
                            <m:r>
                              <a:rPr lang="en-US" sz="2000" b="0" i="1" smtClean="0">
                                <a:latin typeface="Cambria Math" panose="02040503050406030204" pitchFamily="18" charset="0"/>
                                <a:cs typeface="Arial" charset="0"/>
                                <a:sym typeface="Wingdings" pitchFamily="2" charset="2"/>
                              </a:rPr>
                              <m:t>𝑘</m:t>
                            </m:r>
                          </m:sup>
                        </m:sSup>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𝑞</m:t>
                            </m:r>
                          </m:e>
                          <m:sup>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sup>
                        </m:sSup>
                      </m:e>
                    </m:nary>
                  </m:oMath>
                </a14:m>
                <a:r>
                  <a:rPr lang="en-US" sz="2000" dirty="0">
                    <a:latin typeface="Arial" charset="0"/>
                    <a:ea typeface="Arial" charset="0"/>
                    <a:cs typeface="Arial" charset="0"/>
                    <a:sym typeface="Wingdings" pitchFamily="2" charset="2"/>
                  </a:rPr>
                  <a:t>.  This is the binomial distribution.  Here, </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C</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num>
                      <m:den>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m:t>
                        </m:r>
                      </m:den>
                    </m:f>
                  </m:oMath>
                </a14:m>
                <a:r>
                  <a:rPr lang="en-US" sz="2000" dirty="0">
                    <a:latin typeface="Arial" charset="0"/>
                    <a:ea typeface="Arial" charset="0"/>
                    <a:cs typeface="Arial" charset="0"/>
                    <a:sym typeface="Wingdings" pitchFamily="2" charset="2"/>
                  </a:rPr>
                  <a:t>, I should have already said n!= n×(n-1) ×…×1.</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408577"/>
                <a:ext cx="11582400" cy="5213351"/>
              </a:xfrm>
              <a:blipFill>
                <a:blip r:embed="rId3"/>
                <a:stretch>
                  <a:fillRect l="-438" t="-485" r="-1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426720" y="1836719"/>
            <a:ext cx="11349270" cy="42481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619432" y="1738669"/>
            <a:ext cx="11112910" cy="508476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Classification</a:t>
            </a:r>
          </a:p>
          <a:p>
            <a:pPr marL="342900" indent="-342900" algn="l">
              <a:buFont typeface="Arial" charset="0"/>
              <a:buChar char="•"/>
            </a:pPr>
            <a:r>
              <a:rPr lang="en-US" dirty="0">
                <a:latin typeface="Calibri" panose="020F0502020204030204" pitchFamily="34" charset="0"/>
                <a:cs typeface="Calibri" panose="020F0502020204030204" pitchFamily="34" charset="0"/>
              </a:rPr>
              <a:t>Naïve Bayes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Laplace smoothing</a:t>
            </a:r>
          </a:p>
          <a:p>
            <a:pPr marL="342900" indent="-342900" algn="l">
              <a:buFont typeface="Arial" charset="0"/>
              <a:buChar char="•"/>
            </a:pPr>
            <a:r>
              <a:rPr lang="en-US" dirty="0">
                <a:latin typeface="Calibri" panose="020F0502020204030204" pitchFamily="34" charset="0"/>
                <a:cs typeface="Calibri" panose="020F0502020204030204" pitchFamily="34" charset="0"/>
              </a:rPr>
              <a:t>KNN</a:t>
            </a:r>
          </a:p>
          <a:p>
            <a:pPr marL="342900" indent="-342900" algn="l">
              <a:buFont typeface="Arial" charset="0"/>
              <a:buChar char="•"/>
            </a:pPr>
            <a:r>
              <a:rPr lang="en-US" dirty="0">
                <a:latin typeface="Calibri" panose="020F0502020204030204" pitchFamily="34" charset="0"/>
                <a:cs typeface="Calibri" panose="020F0502020204030204" pitchFamily="34" charset="0"/>
              </a:rPr>
              <a:t>SVM</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Optimization and margins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Duality</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Platt’s SMO</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What happens if there’s not a separating hyperplane?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464" y="3177"/>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463296" y="1426464"/>
            <a:ext cx="11126159" cy="483647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Accuracy is defined as: (TP+TN)/(TP+TN+FP+FN)</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Precision is defined as : TP/(TP+FP)</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Recall is defined as: TP/(TP+FN)</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study several classification methods including:</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Naïve Bayes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Support Vector Machines (SVM)</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Neural networks</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12134" y="1457470"/>
            <a:ext cx="7810090" cy="505817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Suppose X=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r</a:t>
            </a:r>
            <a:r>
              <a:rPr lang="en-US" sz="2000" dirty="0">
                <a:latin typeface="Arial" charset="0"/>
                <a:ea typeface="Arial" charset="0"/>
                <a:cs typeface="Arial" charset="0"/>
              </a:rPr>
              <a:t>) and we wish to either predict an outcome or classify a characteristic based on a collection of training data (</a:t>
            </a:r>
            <a:r>
              <a:rPr lang="en-US" sz="2000" b="1" dirty="0">
                <a:latin typeface="Arial" charset="0"/>
                <a:ea typeface="Arial" charset="0"/>
                <a:cs typeface="Arial" charset="0"/>
              </a:rPr>
              <a:t>x</a:t>
            </a:r>
            <a:r>
              <a:rPr lang="en-US" sz="2000" dirty="0">
                <a:latin typeface="Arial" charset="0"/>
                <a:ea typeface="Arial" charset="0"/>
                <a:cs typeface="Arial" charset="0"/>
              </a:rPr>
              <a:t>(k), y(k)) like the data on the right. Here, we are trying to guess whether someone will evade taxes.  But this method works when Y can take on more than two values.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 this is the “naïve” part.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P(Y|X)= P(X|Y)P(Y)/P(X) by Bayes rule.  Using conditional independence, it’s easy to see we have all the required information for the calculation of P(Y|X).</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example, P(evade=Yes|Yes, S,125) = P(Yes|yes)P(Yes|S)P(Yes|125)/P(yes,S,125).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example uses very little training data and one of the features (income) is continuous.  We can put continuous feature values into buckets to carry out the analysis or, model them as normal distributions with parameters.</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8031896" y="1740506"/>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896220"/>
            <a:ext cx="3082895" cy="369332"/>
          </a:xfrm>
          <a:prstGeom prst="rect">
            <a:avLst/>
          </a:prstGeom>
          <a:noFill/>
        </p:spPr>
        <p:txBody>
          <a:bodyPr wrap="none" rtlCol="0">
            <a:spAutoFit/>
          </a:bodyPr>
          <a:lstStyle/>
          <a:p>
            <a:r>
              <a:rPr lang="en-US"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744" y="1756802"/>
                <a:ext cx="10850511" cy="436811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𝑘</m:t>
                            </m:r>
                          </m:e>
                        </m:d>
                        <m:r>
                          <a:rPr lang="en-US" sz="2000" b="0"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342900" indent="-342900" algn="l">
                  <a:spcBef>
                    <a:spcPts val="4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342900" indent="-342900" algn="l">
                  <a:spcBef>
                    <a:spcPts val="400"/>
                  </a:spcBef>
                  <a:buFont typeface="Arial"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baseline="30000" smtClean="0">
                            <a:latin typeface="Cambria Math" panose="02040503050406030204" pitchFamily="18" charset="0"/>
                            <a:ea typeface="Cambria Math" panose="02040503050406030204" pitchFamily="18" charset="0"/>
                            <a:cs typeface="Arial" charset="0"/>
                          </a:rPr>
                          <m:t>𝑇</m:t>
                        </m:r>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744" y="1756802"/>
                <a:ext cx="10850511" cy="4368116"/>
              </a:xfrm>
              <a:blipFill>
                <a:blip r:embed="rId3"/>
                <a:stretch>
                  <a:fillRect l="-468" t="-1159" r="-10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970" y="2278499"/>
                <a:ext cx="7432177" cy="403339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342900" indent="-342900"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342900" indent="-342900"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970" y="2278499"/>
                <a:ext cx="7432177" cy="4033391"/>
              </a:xfrm>
              <a:blipFill>
                <a:blip r:embed="rId3"/>
                <a:stretch>
                  <a:fillRect l="-683" t="-12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7927721" y="1786844"/>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942558"/>
            <a:ext cx="3671198" cy="369332"/>
          </a:xfrm>
          <a:prstGeom prst="rect">
            <a:avLst/>
          </a:prstGeom>
          <a:noFill/>
        </p:spPr>
        <p:txBody>
          <a:bodyPr wrap="none" rtlCol="0">
            <a:spAutoFit/>
          </a:bodyPr>
          <a:lstStyle/>
          <a:p>
            <a:r>
              <a:rPr lang="en-US"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5" y="1687725"/>
                <a:ext cx="11195009" cy="478635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Set of labeled data consisting of documents (</a:t>
                </a:r>
                <a:r>
                  <a:rPr lang="en-US" sz="2000" b="1" dirty="0">
                    <a:latin typeface="Arial" charset="0"/>
                    <a:cs typeface="Arial" charset="0"/>
                  </a:rPr>
                  <a:t>x</a:t>
                </a:r>
                <a:r>
                  <a:rPr lang="en-US" sz="2000" dirty="0">
                    <a:latin typeface="Arial" charset="0"/>
                    <a:cs typeface="Arial" charset="0"/>
                  </a:rPr>
                  <a:t>(k), y(k)), determine what class a new document, d, belongs to.  Represent the documents as vector of words: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=1</m:t>
                    </m:r>
                  </m:oMath>
                </a14:m>
                <a:r>
                  <a:rPr lang="en-US" sz="2000" dirty="0">
                    <a:latin typeface="Arial" charset="0"/>
                    <a:cs typeface="Arial" charset="0"/>
                  </a:rPr>
                  <a:t> if word j is in document, d.</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Possible classifications: spam, source of news story, research paper, fake news.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Models: </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c classes.  𝜃</a:t>
                </a:r>
                <a:r>
                  <a:rPr lang="en-US" baseline="-25000" dirty="0">
                    <a:latin typeface="Arial" charset="0"/>
                    <a:cs typeface="Arial" charset="0"/>
                  </a:rPr>
                  <a:t>c</a:t>
                </a:r>
                <a:r>
                  <a:rPr lang="en-US" dirty="0">
                    <a:latin typeface="Arial" charset="0"/>
                    <a:cs typeface="Arial" charset="0"/>
                  </a:rPr>
                  <a:t> = {𝜃</a:t>
                </a:r>
                <a:r>
                  <a:rPr lang="en-US" baseline="-25000" dirty="0">
                    <a:latin typeface="Arial" charset="0"/>
                    <a:cs typeface="Arial" charset="0"/>
                  </a:rPr>
                  <a:t>c1</a:t>
                </a:r>
                <a:r>
                  <a:rPr lang="en-US" dirty="0">
                    <a:latin typeface="Arial" charset="0"/>
                    <a:cs typeface="Arial" charset="0"/>
                  </a:rPr>
                  <a:t>, 𝜃</a:t>
                </a:r>
                <a:r>
                  <a:rPr lang="en-US" baseline="-25000" dirty="0">
                    <a:latin typeface="Arial" charset="0"/>
                    <a:cs typeface="Arial" charset="0"/>
                  </a:rPr>
                  <a:t>c2</a:t>
                </a:r>
                <a:r>
                  <a:rPr lang="en-US" dirty="0">
                    <a:latin typeface="Arial" charset="0"/>
                    <a:cs typeface="Arial" charset="0"/>
                  </a:rPr>
                  <a:t>, …, 𝜃</a:t>
                </a:r>
                <a:r>
                  <a:rPr lang="en-US" baseline="-25000" dirty="0">
                    <a:latin typeface="Arial" charset="0"/>
                    <a:cs typeface="Arial" charset="0"/>
                  </a:rPr>
                  <a:t>c|D|</a:t>
                </a:r>
                <a:r>
                  <a:rPr lang="en-US" dirty="0">
                    <a:latin typeface="Arial" charset="0"/>
                    <a:cs typeface="Arial" charset="0"/>
                  </a:rPr>
                  <a:t>}.  𝜃</a:t>
                </a:r>
                <a:r>
                  <a:rPr lang="en-US" baseline="-25000" dirty="0">
                    <a:latin typeface="Arial" charset="0"/>
                    <a:cs typeface="Arial" charset="0"/>
                  </a:rPr>
                  <a:t>cj </a:t>
                </a:r>
                <a:r>
                  <a:rPr lang="en-US" dirty="0">
                    <a:latin typeface="Arial" charset="0"/>
                    <a:cs typeface="Arial" charset="0"/>
                  </a:rPr>
                  <a:t>= P(word j occurs in document from class c).</a:t>
                </a:r>
              </a:p>
              <a:p>
                <a:pPr marL="800100" lvl="1" indent="-342900" algn="l">
                  <a:lnSpc>
                    <a:spcPct val="100000"/>
                  </a:lnSpc>
                  <a:spcBef>
                    <a:spcPts val="0"/>
                  </a:spcBef>
                  <a:buFont typeface="Arial" panose="020B0604020202020204" pitchFamily="34" charset="0"/>
                  <a:buChar char="•"/>
                </a:pP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sub>
                      <m:sup/>
                      <m:e>
                        <m:sSub>
                          <m:sSubPr>
                            <m:ctrlPr>
                              <a:rPr lang="en-US" i="1" smtClean="0">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nary>
                  </m:oMath>
                </a14:m>
                <a:r>
                  <a:rPr lang="en-US" dirty="0">
                    <a:latin typeface="Arial" charset="0"/>
                    <a:cs typeface="Arial" charset="0"/>
                  </a:rPr>
                  <a:t> = 1, </a:t>
                </a:r>
                <a14:m>
                  <m:oMath xmlns:m="http://schemas.openxmlformats.org/officeDocument/2006/math">
                    <m:r>
                      <a:rPr lang="en-US" b="0" i="1" smtClean="0">
                        <a:latin typeface="Cambria Math" panose="02040503050406030204" pitchFamily="18" charset="0"/>
                        <a:cs typeface="Arial" charset="0"/>
                      </a:rPr>
                      <m:t>𝑃</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𝑑</m:t>
                        </m:r>
                      </m:e>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m:t>
                            </m:r>
                          </m:sub>
                        </m:sSub>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d>
                          <m:dPr>
                            <m:ctrlPr>
                              <a:rPr lang="en-US" b="0" i="1" smtClean="0">
                                <a:latin typeface="Cambria Math" panose="02040503050406030204" pitchFamily="18" charset="0"/>
                                <a:cs typeface="Arial" charset="0"/>
                              </a:rPr>
                            </m:ctrlPr>
                          </m:dPr>
                          <m:e>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e>
                            </m:nary>
                          </m:e>
                        </m:d>
                        <m:r>
                          <a:rPr lang="en-US" b="0" i="1" smtClean="0">
                            <a:latin typeface="Cambria Math" panose="02040503050406030204" pitchFamily="18" charset="0"/>
                            <a:cs typeface="Arial" charset="0"/>
                          </a:rPr>
                          <m:t>!</m:t>
                        </m:r>
                      </m:num>
                      <m:den>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den>
                    </m:f>
                    <m:r>
                      <a:rPr lang="en-US" b="0" i="1" smtClean="0">
                        <a:latin typeface="Cambria Math" panose="02040503050406030204" pitchFamily="18" charset="0"/>
                        <a:cs typeface="Arial" charset="0"/>
                      </a:rPr>
                      <m:t> </m:t>
                    </m:r>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sup>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sup>
                        </m:sSup>
                      </m:e>
                    </m:nary>
                  </m:oMath>
                </a14:m>
                <a:endParaRPr lang="en-US"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Compute dictionary D over training set.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Estimate class priors by counting: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den>
                    </m:f>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h</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arg</m:t>
                        </m:r>
                      </m:fName>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𝑚𝑎𝑥</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𝑃</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m:t>
                            </m:r>
                          </m:e>
                        </m:d>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e>
                    </m:func>
                  </m:oMath>
                </a14:m>
                <a:r>
                  <a:rPr lang="en-US" sz="2000" dirty="0">
                    <a:latin typeface="Arial" charset="0"/>
                    <a:cs typeface="Arial" charset="0"/>
                  </a:rPr>
                  <a:t>) , where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Likelihood: </a:t>
                </a:r>
                <a14:m>
                  <m:oMath xmlns:m="http://schemas.openxmlformats.org/officeDocument/2006/math">
                    <m:r>
                      <a:rPr lang="en-US" sz="2000" b="0" i="1" smtClean="0">
                        <a:latin typeface="Cambria Math" panose="02040503050406030204" pitchFamily="18" charset="0"/>
                        <a:cs typeface="Arial" charset="0"/>
                      </a:rPr>
                      <m:t>𝑃</m:t>
                    </m:r>
                    <m:d>
                      <m:dPr>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d>
                          <m:dPr>
                            <m:ctrlPr>
                              <a:rPr lang="en-US" sz="2000" b="0" i="1" smtClean="0">
                                <a:latin typeface="Cambria Math" panose="02040503050406030204" pitchFamily="18" charset="0"/>
                                <a:cs typeface="Arial" charset="0"/>
                              </a:rPr>
                            </m:ctrlPr>
                          </m:dPr>
                          <m:e>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e>
                            </m:nary>
                          </m:e>
                        </m:d>
                        <m:r>
                          <a:rPr lang="en-US" sz="2000" b="0" i="1" smtClean="0">
                            <a:latin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den>
                    </m:f>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up>
                        </m:sSup>
                      </m:e>
                    </m:nary>
                  </m:oMath>
                </a14:m>
                <a:r>
                  <a:rPr lang="en-US" sz="2000" dirty="0">
                    <a:latin typeface="Arial" charset="0"/>
                    <a:cs typeface="Arial" charset="0"/>
                  </a:rPr>
                  <a:t>, </a:t>
                </a:r>
                <a14:m>
                  <m:oMath xmlns:m="http://schemas.openxmlformats.org/officeDocument/2006/math">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e>
                          <m:e>
                            <m:r>
                              <a:rPr lang="en-US" sz="2000" b="0" i="1" smtClean="0">
                                <a:latin typeface="Cambria Math" panose="02040503050406030204" pitchFamily="18" charset="0"/>
                                <a:cs typeface="Arial" charset="0"/>
                              </a:rPr>
                              <m:t>𝑑</m:t>
                            </m:r>
                          </m:e>
                        </m:d>
                      </m:e>
                    </m:func>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𝑃</m:t>
                                </m:r>
                              </m:e>
                              <m:sub>
                                <m:r>
                                  <a:rPr lang="en-US" sz="2000" b="0" i="1" smtClean="0">
                                    <a:latin typeface="Cambria Math" panose="02040503050406030204" pitchFamily="18" charset="0"/>
                                    <a:cs typeface="Arial" charset="0"/>
                                  </a:rPr>
                                  <m:t>𝑐</m:t>
                                </m:r>
                              </m:sub>
                            </m:sSub>
                          </m:e>
                        </m:d>
                      </m:e>
                    </m:func>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oMath>
                </a14:m>
                <a:r>
                  <a:rPr lang="en-US" sz="2000" dirty="0">
                    <a:latin typeface="Arial" charset="0"/>
                    <a:cs typeface="Arial" charset="0"/>
                  </a:rPr>
                  <a:t>.</a:t>
                </a:r>
              </a:p>
              <a:p>
                <a:pPr marL="342900" indent="-342900" algn="l">
                  <a:buFont typeface="Arial" panose="020B0604020202020204" pitchFamily="34" charset="0"/>
                  <a:buChar char="•"/>
                </a:pPr>
                <a:endParaRPr lang="en-US" sz="2000" dirty="0">
                  <a:latin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5" y="1687725"/>
                <a:ext cx="11195009" cy="4786357"/>
              </a:xfrm>
              <a:blipFill>
                <a:blip r:embed="rId3"/>
                <a:stretch>
                  <a:fillRect l="-340" t="-529" b="-39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272669" y="6474082"/>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426719" y="1993900"/>
            <a:ext cx="11435081" cy="253120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Find k nearest points to x in training set.</a:t>
            </a:r>
          </a:p>
          <a:p>
            <a:pPr marL="342900" indent="-342900" algn="l">
              <a:buFont typeface="Arial" panose="020B0604020202020204" pitchFamily="34" charset="0"/>
              <a:buChar char="•"/>
            </a:pPr>
            <a:r>
              <a:rPr lang="en-US" dirty="0">
                <a:latin typeface="Arial" charset="0"/>
                <a:cs typeface="Arial" charset="0"/>
              </a:rPr>
              <a:t>Use majority vote.</a:t>
            </a:r>
          </a:p>
          <a:p>
            <a:pPr marL="342900" indent="-342900" algn="l">
              <a:buFont typeface="Arial" panose="020B0604020202020204" pitchFamily="34" charset="0"/>
              <a:buChar char="•"/>
            </a:pPr>
            <a:r>
              <a:rPr lang="en-US" dirty="0">
                <a:latin typeface="Arial" charset="0"/>
                <a:cs typeface="Arial" charset="0"/>
              </a:rPr>
              <a:t>Somewhat computationally expensive during operational phase.</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272969" y="1845713"/>
            <a:ext cx="8929528" cy="4679452"/>
          </a:xfrm>
        </p:spPr>
        <p:txBody>
          <a:bodyPr>
            <a:noAutofit/>
          </a:body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Imagine we have two classes we wish to predict from data.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Some background: A hyperspace in R</a:t>
            </a:r>
            <a:r>
              <a:rPr lang="en-US" sz="2000" baseline="30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is the set of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satisfying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 0.  One side of the hyperplane consists of the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&gt; 0 and the other side consists of the points,</a:t>
            </a:r>
            <a:r>
              <a:rPr lang="en-US" sz="2000" b="1" dirty="0">
                <a:latin typeface="Calibri" panose="020F0502020204030204" pitchFamily="34" charset="0"/>
                <a:ea typeface="Arial" charset="0"/>
                <a:cs typeface="Calibri" panose="020F0502020204030204" pitchFamily="34" charset="0"/>
              </a:rPr>
              <a:t> 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&lt; 0.</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9396005" y="2579645"/>
            <a:ext cx="0" cy="2143897"/>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9396005" y="4723542"/>
            <a:ext cx="254529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9691243" y="2276887"/>
            <a:ext cx="1887201" cy="2143897"/>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9795164" y="277681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B6D6FFC-BA13-F543-9868-18FF42B5EEEA}"/>
              </a:ext>
            </a:extLst>
          </p:cNvPr>
          <p:cNvSpPr/>
          <p:nvPr/>
        </p:nvSpPr>
        <p:spPr>
          <a:xfrm>
            <a:off x="10308444" y="243461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624A30-514B-9847-BD71-9A5B076FB7B7}"/>
              </a:ext>
            </a:extLst>
          </p:cNvPr>
          <p:cNvSpPr/>
          <p:nvPr/>
        </p:nvSpPr>
        <p:spPr>
          <a:xfrm>
            <a:off x="9818415" y="360256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E0A200C-A876-784E-86F6-63ABD64ADEDB}"/>
              </a:ext>
            </a:extLst>
          </p:cNvPr>
          <p:cNvSpPr/>
          <p:nvPr/>
        </p:nvSpPr>
        <p:spPr>
          <a:xfrm>
            <a:off x="10235873" y="3660370"/>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E0950E1-EB87-7443-A1F7-AD02780111E2}"/>
              </a:ext>
            </a:extLst>
          </p:cNvPr>
          <p:cNvSpPr/>
          <p:nvPr/>
        </p:nvSpPr>
        <p:spPr>
          <a:xfrm>
            <a:off x="9546100" y="330158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1F7119D-7A14-024F-8A32-7D14744AB1DA}"/>
              </a:ext>
            </a:extLst>
          </p:cNvPr>
          <p:cNvSpPr/>
          <p:nvPr/>
        </p:nvSpPr>
        <p:spPr>
          <a:xfrm>
            <a:off x="9960910" y="410280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F01AA76-4493-7A41-9A47-C1C7E54558CA}"/>
              </a:ext>
            </a:extLst>
          </p:cNvPr>
          <p:cNvSpPr/>
          <p:nvPr/>
        </p:nvSpPr>
        <p:spPr>
          <a:xfrm>
            <a:off x="10697105" y="396721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BD39D9B-4B3B-DF40-9D67-830252212A30}"/>
              </a:ext>
            </a:extLst>
          </p:cNvPr>
          <p:cNvSpPr/>
          <p:nvPr/>
        </p:nvSpPr>
        <p:spPr>
          <a:xfrm>
            <a:off x="10462155" y="430800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5E8DCB-9755-AC46-AC19-7D8C928FE2E5}"/>
              </a:ext>
            </a:extLst>
          </p:cNvPr>
          <p:cNvSpPr/>
          <p:nvPr/>
        </p:nvSpPr>
        <p:spPr>
          <a:xfrm>
            <a:off x="9574470" y="395475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450DBAF-8A98-2048-A4D4-022A9C96F29E}"/>
              </a:ext>
            </a:extLst>
          </p:cNvPr>
          <p:cNvSpPr/>
          <p:nvPr/>
        </p:nvSpPr>
        <p:spPr>
          <a:xfrm>
            <a:off x="9916708" y="324377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6CEDD7E-B49D-9A4E-BD6B-38890348A1FA}"/>
              </a:ext>
            </a:extLst>
          </p:cNvPr>
          <p:cNvSpPr/>
          <p:nvPr/>
        </p:nvSpPr>
        <p:spPr>
          <a:xfrm>
            <a:off x="11433301" y="219172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10734BD-FC84-D148-8E08-3332FEF85027}"/>
              </a:ext>
            </a:extLst>
          </p:cNvPr>
          <p:cNvSpPr/>
          <p:nvPr/>
        </p:nvSpPr>
        <p:spPr>
          <a:xfrm>
            <a:off x="10962838" y="267361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23346E-6D36-E246-A4CF-C9503C9C949E}"/>
              </a:ext>
            </a:extLst>
          </p:cNvPr>
          <p:cNvSpPr/>
          <p:nvPr/>
        </p:nvSpPr>
        <p:spPr>
          <a:xfrm>
            <a:off x="10768356" y="308644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1A26B6B-6925-4D47-99E9-A75AB0DC7887}"/>
              </a:ext>
            </a:extLst>
          </p:cNvPr>
          <p:cNvSpPr/>
          <p:nvPr/>
        </p:nvSpPr>
        <p:spPr>
          <a:xfrm>
            <a:off x="11470906" y="2661198"/>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B31CE-601C-374D-85FD-DE0FA0382588}"/>
              </a:ext>
            </a:extLst>
          </p:cNvPr>
          <p:cNvSpPr/>
          <p:nvPr/>
        </p:nvSpPr>
        <p:spPr>
          <a:xfrm>
            <a:off x="11104082" y="334883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4EA52C-1670-6E45-A945-8E0F21713B29}"/>
              </a:ext>
            </a:extLst>
          </p:cNvPr>
          <p:cNvSpPr/>
          <p:nvPr/>
        </p:nvSpPr>
        <p:spPr>
          <a:xfrm>
            <a:off x="11477504" y="304550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30DBAE0-F22B-C443-AFAE-F3E595D9350B}"/>
              </a:ext>
            </a:extLst>
          </p:cNvPr>
          <p:cNvSpPr/>
          <p:nvPr/>
        </p:nvSpPr>
        <p:spPr>
          <a:xfrm>
            <a:off x="11616049" y="3406074"/>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7349438-8A12-F84A-B65F-1976610E51EF}"/>
              </a:ext>
            </a:extLst>
          </p:cNvPr>
          <p:cNvSpPr/>
          <p:nvPr/>
        </p:nvSpPr>
        <p:spPr>
          <a:xfrm>
            <a:off x="11477503" y="3848192"/>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061" y="2043468"/>
                <a:ext cx="10915661" cy="3530520"/>
              </a:xfrm>
            </p:spPr>
            <p:txBody>
              <a:bodyPr>
                <a:noAutofit/>
              </a:bodyPr>
              <a:lstStyle/>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Again, we have m training points (</a:t>
                </a:r>
                <a:r>
                  <a:rPr lang="en-US" sz="2000" b="1" dirty="0">
                    <a:latin typeface="Arial" charset="0"/>
                    <a:ea typeface="Arial" charset="0"/>
                    <a:cs typeface="Arial" charset="0"/>
                  </a:rPr>
                  <a:t>x</a:t>
                </a:r>
                <a:r>
                  <a:rPr lang="en-US" sz="2000" dirty="0">
                    <a:latin typeface="Arial" charset="0"/>
                    <a:ea typeface="Arial" charset="0"/>
                    <a:cs typeface="Arial" charset="0"/>
                  </a:rPr>
                  <a:t>(k), y(k)), y(k)= ±1.</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h</a:t>
                </a:r>
                <a:r>
                  <a:rPr lang="en-US" sz="2000" baseline="-25000" dirty="0">
                    <a:latin typeface="Arial" charset="0"/>
                    <a:ea typeface="Arial" charset="0"/>
                    <a:cs typeface="Arial" charset="0"/>
                  </a:rPr>
                  <a:t>w,b</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 is the classifier where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+b&gt;0 and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+b&lt;0 (so the “bins” are 1, -1, rather than 1, 0) </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Put 𝛾(k) =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b) and 𝛾 = min</a:t>
                </a:r>
                <a:r>
                  <a:rPr lang="en-US" sz="2000" baseline="-25000" dirty="0">
                    <a:latin typeface="Arial" charset="0"/>
                    <a:ea typeface="Arial" charset="0"/>
                    <a:cs typeface="Arial" charset="0"/>
                  </a:rPr>
                  <a:t>k</a:t>
                </a:r>
                <a:r>
                  <a:rPr lang="en-US" sz="2000" dirty="0">
                    <a:latin typeface="Arial" charset="0"/>
                    <a:ea typeface="Arial" charset="0"/>
                    <a:cs typeface="Arial" charset="0"/>
                  </a:rPr>
                  <a:t> 𝛾(k), k = 1,2,…,m, we want to find w to maximize 𝛾.</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Problem1: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 such that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(k)+b) ≥ 𝛾</a:t>
                </a:r>
              </a:p>
              <a:p>
                <a:pPr marL="800100" lvl="1" indent="-342900" algn="l">
                  <a:lnSpc>
                    <a:spcPct val="100000"/>
                  </a:lnSpc>
                  <a:spcBef>
                    <a:spcPts val="20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2: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𝛾’/||w||, 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𝛾’,  𝛾 = 𝛾’/||w||.</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3: Put 𝛾 =1 find min</a:t>
                </a:r>
                <a:r>
                  <a:rPr lang="en-US" sz="2000" baseline="-25000" dirty="0">
                    <a:latin typeface="Arial" charset="0"/>
                    <a:ea typeface="Arial" charset="0"/>
                    <a:cs typeface="Arial" charset="0"/>
                  </a:rPr>
                  <a:t>w,b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1.</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061" y="2043468"/>
                <a:ext cx="10915661" cy="3530520"/>
              </a:xfrm>
              <a:blipFill>
                <a:blip r:embed="rId3"/>
                <a:stretch>
                  <a:fillRect l="-348" t="-717" r="-8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2113649"/>
                <a:ext cx="11582400" cy="43585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We use the symbol 𝜇</a:t>
                </a:r>
                <a:r>
                  <a:rPr lang="en-US" sz="2000" baseline="-25000" dirty="0">
                    <a:latin typeface="Arial" charset="0"/>
                    <a:ea typeface="Arial" charset="0"/>
                    <a:cs typeface="Arial" charset="0"/>
                  </a:rPr>
                  <a:t>X</a:t>
                </a:r>
                <a:r>
                  <a:rPr lang="en-US" sz="2000" dirty="0">
                    <a:latin typeface="Arial" charset="0"/>
                    <a:ea typeface="Arial" charset="0"/>
                    <a:cs typeface="Arial" charset="0"/>
                  </a:rPr>
                  <a:t> = E(X) and call this the mean of the distribution.</a:t>
                </a:r>
              </a:p>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a:t>
                </a:r>
                <a:r>
                  <a:rPr lang="en-US" sz="2000" i="1" dirty="0">
                    <a:latin typeface="Arial" charset="0"/>
                    <a:ea typeface="Arial" charset="0"/>
                    <a:cs typeface="Arial" charset="0"/>
                  </a:rPr>
                  <a:t>variance</a:t>
                </a:r>
                <a:r>
                  <a:rPr lang="en-US" sz="2000" dirty="0">
                    <a:latin typeface="Arial" charset="0"/>
                    <a:ea typeface="Arial" charset="0"/>
                    <a:cs typeface="Arial" charset="0"/>
                  </a:rPr>
                  <a:t>, Var(X), of a random variable X, representing the outcome of an experiment as 𝜎</a:t>
                </a:r>
                <a:r>
                  <a:rPr lang="en-US" sz="2000" baseline="30000" dirty="0">
                    <a:latin typeface="Arial" charset="0"/>
                    <a:ea typeface="Arial" charset="0"/>
                    <a:cs typeface="Arial" charset="0"/>
                  </a:rPr>
                  <a:t>2</a:t>
                </a:r>
                <a:r>
                  <a:rPr lang="en-US" sz="2000" dirty="0">
                    <a:latin typeface="Arial" charset="0"/>
                    <a:ea typeface="Arial" charset="0"/>
                    <a:cs typeface="Arial" charset="0"/>
                  </a:rPr>
                  <a:t> = Var(X)=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𝐸</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𝑋</m:t>
                                </m:r>
                              </m:e>
                            </m:d>
                          </m:e>
                        </m:d>
                        <m:r>
                          <a:rPr lang="en-US" sz="2000" b="0" i="1" baseline="30000" smtClean="0">
                            <a:latin typeface="Cambria Math" panose="02040503050406030204" pitchFamily="18" charset="0"/>
                            <a:cs typeface="Arial" charset="0"/>
                          </a:rPr>
                          <m:t>2</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m:t>
                        </m:r>
                      </m:e>
                    </m:nary>
                  </m:oMath>
                </a14:m>
                <a:r>
                  <a:rPr lang="en-US" sz="2000" dirty="0">
                    <a:latin typeface="Arial" charset="0"/>
                    <a:ea typeface="Arial" charset="0"/>
                    <a:cs typeface="Arial" charset="0"/>
                  </a:rPr>
                  <a:t>. 𝜎 is called the “standard deviation.”</a:t>
                </a:r>
              </a:p>
              <a:p>
                <a:pPr marL="342900" indent="-342900" algn="l">
                  <a:buFont typeface="Arial" panose="020B0604020202020204" pitchFamily="34" charset="0"/>
                  <a:buChar char="•"/>
                </a:pPr>
                <a:r>
                  <a:rPr lang="en-US" sz="2000" dirty="0">
                    <a:latin typeface="Arial" charset="0"/>
                    <a:ea typeface="Arial" charset="0"/>
                    <a:cs typeface="Arial" charset="0"/>
                  </a:rPr>
                  <a:t>Odds:  If A is a subset of S, we say the odds of A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𝐴</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Arial" charset="0"/>
                    <a:ea typeface="Arial" charset="0"/>
                    <a:cs typeface="Arial" charset="0"/>
                  </a:rPr>
                  <a:t>.  For example, if the probability of an event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3</m:t>
                        </m:r>
                      </m:den>
                    </m:f>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the odds of the event happening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Personally, I find this confusing and redundant, so I’ll try to avoid it.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2113649"/>
                <a:ext cx="11582400" cy="4358593"/>
              </a:xfrm>
              <a:blipFill>
                <a:blip r:embed="rId3"/>
                <a:stretch>
                  <a:fillRect l="-438" t="-1453" r="-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3984" y="1621536"/>
                <a:ext cx="10863072" cy="443788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Problem 1 is the problem we want to solve but it has a non-convex constraint.  It can be transformed to problem 2 but it has  𝛾’/||w||, which is better but not ideal.  By scaling, so that 𝛾’/||w|| =1/||w||, we get problem 2.</a:t>
                </a:r>
              </a:p>
              <a:p>
                <a:pPr marL="342900" indent="-342900" algn="l">
                  <a:buFont typeface="Arial" panose="020B0604020202020204" pitchFamily="34" charset="0"/>
                  <a:buChar char="•"/>
                </a:pPr>
                <a:r>
                  <a:rPr lang="en-US" dirty="0">
                    <a:latin typeface="Arial" charset="0"/>
                    <a:ea typeface="Arial" charset="0"/>
                    <a:cs typeface="Arial" charset="0"/>
                  </a:rPr>
                  <a:t>Problem 1 and problem 2 can be solved with Lagrange multipliers by putting L(w, 𝛽) = </a:t>
                </a:r>
                <a14:m>
                  <m:oMath xmlns:m="http://schemas.openxmlformats.org/officeDocument/2006/math">
                    <m:r>
                      <a:rPr lang="en-US" b="0" i="1" smtClean="0">
                        <a:latin typeface="Cambria Math" panose="02040503050406030204" pitchFamily="18" charset="0"/>
                        <a:ea typeface="Arial" charset="0"/>
                        <a:cs typeface="Arial" charset="0"/>
                      </a:rPr>
                      <m:t>𝑓</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𝑤</m:t>
                        </m:r>
                      </m:e>
                    </m:d>
                    <m:r>
                      <a:rPr lang="en-US" b="0" i="1" smtClean="0">
                        <a:latin typeface="Cambria Math" panose="02040503050406030204" pitchFamily="18" charset="0"/>
                        <a:ea typeface="Arial"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𝑚</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𝑗</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𝑗</m:t>
                            </m:r>
                          </m:sub>
                        </m:sSub>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𝑤</m:t>
                            </m:r>
                          </m:e>
                        </m:d>
                        <m:r>
                          <a:rPr lang="en-US" b="0" i="1" smtClean="0">
                            <a:latin typeface="Cambria Math" panose="02040503050406030204" pitchFamily="18" charset="0"/>
                            <a:cs typeface="Arial" charset="0"/>
                          </a:rPr>
                          <m:t>.</m:t>
                        </m:r>
                      </m:e>
                    </m:nary>
                  </m:oMath>
                </a14:m>
                <a:r>
                  <a:rPr lang="en-US" dirty="0">
                    <a:latin typeface="Arial" charset="0"/>
                    <a:ea typeface="Arial" charset="0"/>
                    <a:cs typeface="Arial" charset="0"/>
                  </a:rPr>
                  <a:t>  However, we can can transform </a:t>
                </a:r>
                <a:r>
                  <a:rPr lang="en-US">
                    <a:latin typeface="Arial" charset="0"/>
                    <a:ea typeface="Arial" charset="0"/>
                    <a:cs typeface="Arial" charset="0"/>
                  </a:rPr>
                  <a:t>problem 3. </a:t>
                </a:r>
                <a:r>
                  <a:rPr lang="en-US" dirty="0">
                    <a:latin typeface="Arial" charset="0"/>
                    <a:ea typeface="Arial" charset="0"/>
                    <a:cs typeface="Arial" charset="0"/>
                  </a:rPr>
                  <a:t>to problem 3.   Problem 3 can be solved with an efficient linear programming technique.</a:t>
                </a:r>
              </a:p>
              <a:p>
                <a:pPr marL="342900" indent="-342900" algn="l">
                  <a:buFont typeface="Arial" panose="020B0604020202020204" pitchFamily="34" charset="0"/>
                  <a:buChar char="•"/>
                </a:pPr>
                <a:r>
                  <a:rPr lang="en-US" dirty="0">
                    <a:latin typeface="Arial" charset="0"/>
                    <a:ea typeface="Arial" charset="0"/>
                    <a:cs typeface="Arial" charset="0"/>
                  </a:rPr>
                  <a:t>This final transformation uses a dual problems to enable the use of the Karush-Kuhn-Tucker formulation and a very efficient algorithm due to John Platt to finally solve the optimal margin classifier problem.</a:t>
                </a: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3984" y="1621536"/>
                <a:ext cx="10863072" cy="4437888"/>
              </a:xfrm>
              <a:blipFill>
                <a:blip r:embed="rId3"/>
                <a:stretch>
                  <a:fillRect l="-700" t="-1994" r="-11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9118" y="1681161"/>
                <a:ext cx="11053763" cy="4857752"/>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𝑖</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𝑘</m:t>
                        </m:r>
                      </m:sup>
                      <m:e>
                        <m:r>
                          <a:rPr lang="en-US" i="1" smtClean="0">
                            <a:latin typeface="Cambria Math" panose="02040503050406030204" pitchFamily="18" charset="0"/>
                            <a:ea typeface="Cambria Math" panose="02040503050406030204" pitchFamily="18" charset="0"/>
                            <a:cs typeface="Arial" charset="0"/>
                          </a:rPr>
                          <m:t>𝛼</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𝑔</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𝑤</m:t>
                        </m:r>
                        <m:r>
                          <a:rPr lang="en-US" b="0" i="1" smtClean="0">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b="0" i="1" smtClean="0">
                            <a:latin typeface="Cambria Math" panose="02040503050406030204" pitchFamily="18" charset="0"/>
                            <a:cs typeface="Arial" charset="0"/>
                          </a:rPr>
                          <m:t>𝑙</m:t>
                        </m:r>
                      </m:sup>
                      <m:e>
                        <m:r>
                          <a:rPr lang="en-US" i="1" smtClean="0">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 max</a:t>
                </a:r>
                <a:r>
                  <a:rPr lang="en-US" baseline="-25000" dirty="0">
                    <a:latin typeface="Calibri" panose="020F0502020204030204" pitchFamily="34" charset="0"/>
                    <a:ea typeface="Arial" charset="0"/>
                    <a:cs typeface="Calibri" panose="020F0502020204030204" pitchFamily="34" charset="0"/>
                  </a:rPr>
                  <a:t>𝛂,𝛃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min</a:t>
                </a:r>
                <a:r>
                  <a:rPr lang="en-US" baseline="-25000" dirty="0">
                    <a:latin typeface="Calibri" panose="020F0502020204030204" pitchFamily="34" charset="0"/>
                    <a:ea typeface="Arial" charset="0"/>
                    <a:cs typeface="Calibri" panose="020F0502020204030204" pitchFamily="34" charset="0"/>
                  </a:rPr>
                  <a:t>w</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ea typeface="Cambria Math" panose="02040503050406030204" pitchFamily="18" charset="0"/>
                            <a:cs typeface="Arial" charset="0"/>
                          </a:rPr>
                          <m:t>𝛼</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𝑔</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𝑙</m:t>
                        </m:r>
                      </m:sup>
                      <m:e>
                        <m:r>
                          <a:rPr lang="en-US" i="1">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(𝛂, 𝝱): min</a:t>
                </a:r>
                <a:r>
                  <a:rPr lang="en-US" baseline="-25000" dirty="0">
                    <a:latin typeface="Calibri" panose="020F0502020204030204" pitchFamily="34" charset="0"/>
                    <a:ea typeface="Arial" charset="0"/>
                    <a:cs typeface="Calibri" panose="020F0502020204030204" pitchFamily="34" charset="0"/>
                  </a:rPr>
                  <a:t>w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max</a:t>
                </a:r>
                <a:r>
                  <a:rPr lang="en-US" baseline="-25000" dirty="0">
                    <a:latin typeface="Calibri" panose="020F0502020204030204" pitchFamily="34" charset="0"/>
                    <a:ea typeface="Arial" charset="0"/>
                    <a:cs typeface="Calibri" panose="020F0502020204030204" pitchFamily="34" charset="0"/>
                  </a:rPr>
                  <a:t>𝛂,𝛃</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b="0" i="0" smtClean="0">
                        <a:latin typeface="Cambria Math" panose="02040503050406030204" pitchFamily="18" charset="0"/>
                        <a:ea typeface="Cambria Math" panose="02040503050406030204" pitchFamily="18" charset="0"/>
                        <a:cs typeface="Arial" charset="0"/>
                      </a:rPr>
                      <m:t>&lt;0, ∀</m:t>
                    </m:r>
                    <m:r>
                      <m:rPr>
                        <m:sty m:val="p"/>
                      </m:rPr>
                      <a:rPr lang="en-US" sz="2000" b="0" i="0" smtClean="0">
                        <a:latin typeface="Cambria Math" panose="02040503050406030204" pitchFamily="18" charset="0"/>
                        <a:ea typeface="Cambria Math" panose="02040503050406030204" pitchFamily="18" charset="0"/>
                        <a:cs typeface="Arial" charset="0"/>
                      </a:rPr>
                      <m:t>i</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9118" y="1681161"/>
                <a:ext cx="11053763" cy="4857752"/>
              </a:xfrm>
              <a:blipFill>
                <a:blip r:embed="rId3"/>
                <a:stretch>
                  <a:fillRect l="-459" t="-44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8271"/>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1166462"/>
                <a:ext cx="11023281" cy="50200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Before we solve the optimization problem, using SMO, we generalize a little.  We often need to introduce slack variables, 𝜉</a:t>
                </a:r>
                <a:r>
                  <a:rPr lang="en-US" sz="2000" baseline="-25000" dirty="0">
                    <a:latin typeface="Arial" charset="0"/>
                    <a:ea typeface="Arial" charset="0"/>
                    <a:cs typeface="Arial" charset="0"/>
                  </a:rPr>
                  <a:t>i</a:t>
                </a:r>
                <a:r>
                  <a:rPr lang="en-US" sz="2000" dirty="0">
                    <a:latin typeface="Arial" charset="0"/>
                    <a:ea typeface="Arial" charset="0"/>
                    <a:cs typeface="Arial" charset="0"/>
                  </a:rPr>
                  <a:t> when the the data is not linearly separable.  With slack variables, the dual optimization problem becomes: </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min</a:t>
                </a:r>
                <a:r>
                  <a:rPr lang="en-US" sz="1800" baseline="-25000" dirty="0">
                    <a:latin typeface="Arial" charset="0"/>
                    <a:ea typeface="Arial" charset="0"/>
                    <a:cs typeface="Arial" charset="0"/>
                  </a:rPr>
                  <a:t>𝛾,w,b</a:t>
                </a:r>
                <a:r>
                  <a:rPr lang="en-US" sz="1800" dirty="0">
                    <a:latin typeface="Arial" charset="0"/>
                    <a:ea typeface="Arial" charset="0"/>
                    <a:cs typeface="Arial" charset="0"/>
                  </a:rPr>
                  <a:t>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m:t>
                        </m:r>
                        <m:d>
                          <m:dPr>
                            <m:begChr m:val="|"/>
                            <m:endChr m:val="|"/>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𝑤</m:t>
                            </m:r>
                          </m:e>
                        </m:d>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e>
                    </m:nary>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𝑠𝑢𝑐h</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𝑡h𝑎𝑡</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𝑤</m:t>
                            </m:r>
                          </m:e>
                          <m:sup>
                            <m:r>
                              <a:rPr lang="en-US" sz="1800" b="0" i="1" smtClean="0">
                                <a:latin typeface="Cambria Math" panose="02040503050406030204" pitchFamily="18" charset="0"/>
                                <a:cs typeface="Arial" charset="0"/>
                              </a:rPr>
                              <m:t>𝑡</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b="0" i="1" smtClean="0">
                            <a:latin typeface="Cambria Math" panose="02040503050406030204" pitchFamily="18" charset="0"/>
                            <a:cs typeface="Arial" charset="0"/>
                          </a:rPr>
                          <m:t> </m:t>
                        </m:r>
                      </m:sub>
                    </m:sSub>
                    <m:r>
                      <a:rPr lang="en-US" sz="1800" b="0" i="1" smtClean="0">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𝑚</m:t>
                    </m:r>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In the dual problem formulation of problem 3,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Arial" charset="0"/>
                    <a:ea typeface="Arial" charset="0"/>
                    <a:cs typeface="Arial" charset="0"/>
                  </a:rPr>
                  <a:t> constraints</a:t>
                </a:r>
              </a:p>
              <a:p>
                <a:pPr marL="800100" lvl="1" indent="-342900" algn="l">
                  <a:spcBef>
                    <a:spcPts val="0"/>
                  </a:spcBef>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ℒ</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𝜉</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𝛼</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𝑟</m:t>
                        </m:r>
                      </m:e>
                    </m:d>
                    <m:r>
                      <a:rPr lang="en-US" sz="1800" b="0" i="1" smtClean="0">
                        <a:latin typeface="Cambria Math" panose="02040503050406030204" pitchFamily="18" charset="0"/>
                        <a:ea typeface="Cambria Math" panose="02040503050406030204" pitchFamily="18" charset="0"/>
                        <a:cs typeface="Arial" charset="0"/>
                      </a:rPr>
                      <m:t>= </m:t>
                    </m:r>
                    <m:f>
                      <m:fPr>
                        <m:ctrlPr>
                          <a:rPr lang="en-US" sz="1800" b="0" i="1" smtClean="0">
                            <a:latin typeface="Cambria Math" panose="02040503050406030204" pitchFamily="18" charset="0"/>
                            <a:ea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1</m:t>
                        </m:r>
                      </m:num>
                      <m:den>
                        <m:r>
                          <a:rPr lang="en-US" sz="1800" b="0" i="1" smtClean="0">
                            <a:latin typeface="Cambria Math" panose="02040503050406030204" pitchFamily="18" charset="0"/>
                            <a:ea typeface="Cambria Math" panose="02040503050406030204" pitchFamily="18" charset="0"/>
                            <a:cs typeface="Arial" charset="0"/>
                          </a:rPr>
                          <m:t>2</m:t>
                        </m:r>
                      </m:den>
                    </m:f>
                    <m:r>
                      <a:rPr lang="en-US" sz="1800" b="0" i="1" smtClean="0">
                        <a:latin typeface="Cambria Math" panose="02040503050406030204" pitchFamily="18" charset="0"/>
                        <a:ea typeface="Cambria Math" panose="02040503050406030204" pitchFamily="18" charset="0"/>
                        <a:cs typeface="Arial" charset="0"/>
                      </a:rPr>
                      <m:t> </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𝑤</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0" smtClean="0">
                        <a:latin typeface="Cambria Math" panose="02040503050406030204" pitchFamily="18" charset="0"/>
                        <a:ea typeface="Cambria Math" panose="02040503050406030204" pitchFamily="18" charset="0"/>
                        <a:cs typeface="Arial" charset="0"/>
                      </a:rPr>
                      <m:t>+</m:t>
                    </m:r>
                    <m:r>
                      <m:rPr>
                        <m:sty m:val="p"/>
                      </m:rPr>
                      <a:rPr lang="en-US" sz="1800" b="0" i="0" smtClean="0">
                        <a:latin typeface="Cambria Math" panose="02040503050406030204" pitchFamily="18" charset="0"/>
                        <a:ea typeface="Cambria Math" panose="02040503050406030204" pitchFamily="18" charset="0"/>
                        <a:cs typeface="Arial" charset="0"/>
                      </a:rPr>
                      <m:t>C</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ea typeface="Cambria Math" panose="02040503050406030204" pitchFamily="18" charset="0"/>
                                    <a:cs typeface="Arial" charset="0"/>
                                  </a:rPr>
                                  <m:t>𝑖</m:t>
                                </m:r>
                              </m:sub>
                            </m:sSub>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𝑥</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d>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𝑖</m:t>
                                    </m:r>
                                  </m:sub>
                                </m:sSub>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Arial" charset="0"/>
                    <a:ea typeface="Arial" charset="0"/>
                    <a:cs typeface="Arial" charset="0"/>
                  </a:rPr>
                  <a:t>, and</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max</a:t>
                </a:r>
                <a:r>
                  <a:rPr lang="en-US" sz="1800" baseline="-25000" dirty="0">
                    <a:latin typeface="Arial" charset="0"/>
                    <a:ea typeface="Arial" charset="0"/>
                    <a:cs typeface="Arial" charset="0"/>
                  </a:rPr>
                  <a:t>𝛂</a:t>
                </a:r>
                <a:r>
                  <a:rPr lang="en-US" sz="1800" dirty="0">
                    <a:latin typeface="Arial" charset="0"/>
                    <a:ea typeface="Arial" charset="0"/>
                    <a:cs typeface="Arial" charset="0"/>
                  </a:rPr>
                  <a:t> W(𝛂) =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 − </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𝑗</m:t>
                            </m:r>
                          </m:sub>
                          <m:sup>
                            <m:r>
                              <a:rPr lang="en-US" sz="1800" b="0" i="1" smtClean="0">
                                <a:latin typeface="Cambria Math" panose="02040503050406030204" pitchFamily="18" charset="0"/>
                                <a:cs typeface="Arial" charset="0"/>
                              </a:rPr>
                              <m:t>𝑚</m:t>
                            </m:r>
                          </m:sup>
                          <m:e>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𝑗</m:t>
                                </m:r>
                              </m:sub>
                            </m:sSub>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e>
                                  <m:sup>
                                    <m:r>
                                      <a:rPr lang="en-US" sz="1800" b="0" i="1" smtClean="0">
                                        <a:latin typeface="Cambria Math" panose="02040503050406030204" pitchFamily="18" charset="0"/>
                                        <a:cs typeface="Arial" charset="0"/>
                                      </a:rPr>
                                      <m:t>𝑇</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e>
                            </m:d>
                            <m:r>
                              <a:rPr lang="en-US" sz="1800" b="0" i="1" smtClean="0">
                                <a:latin typeface="Cambria Math" panose="02040503050406030204" pitchFamily="18" charset="0"/>
                                <a:cs typeface="Arial" charset="0"/>
                              </a:rPr>
                              <m:t>,  </m:t>
                            </m:r>
                          </m:e>
                        </m:nary>
                      </m:e>
                    </m:nary>
                  </m:oMath>
                </a14:m>
                <a:r>
                  <a:rPr lang="en-US" sz="1800" dirty="0">
                    <a:latin typeface="Arial" charset="0"/>
                    <a:ea typeface="Arial" charset="0"/>
                    <a:cs typeface="Arial"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Arial" charset="0"/>
                    <a:ea typeface="Arial" charset="0"/>
                    <a:cs typeface="Arial" charset="0"/>
                  </a:rPr>
                  <a:t>, and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Arial" charset="0"/>
                            <a:ea typeface="Arial" charset="0"/>
                            <a:cs typeface="Arial" charset="0"/>
                          </a:rPr>
                          <m:t>𝛼</m:t>
                        </m:r>
                        <m:r>
                          <m:rPr>
                            <m:nor/>
                          </m:rPr>
                          <a:rPr lang="en-US" sz="1800" baseline="-25000">
                            <a:latin typeface="Arial" charset="0"/>
                            <a:ea typeface="Arial" charset="0"/>
                            <a:cs typeface="Arial"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i="1" dirty="0">
                    <a:latin typeface="Arial" charset="0"/>
                    <a:ea typeface="Arial" charset="0"/>
                    <a:cs typeface="Arial" charset="0"/>
                  </a:rPr>
                  <a:t>C</a:t>
                </a:r>
                <a:r>
                  <a:rPr lang="en-US" sz="1800" dirty="0">
                    <a:latin typeface="Arial" charset="0"/>
                    <a:ea typeface="Arial" charset="0"/>
                    <a:cs typeface="Arial"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large and ensuring that the functional margin is usually at least 1.</a:t>
                </a:r>
              </a:p>
              <a:p>
                <a:pPr marL="342900" indent="-342900" algn="l">
                  <a:buFont typeface="Arial" panose="020B0604020202020204" pitchFamily="34" charset="0"/>
                  <a:buChar char="•"/>
                </a:pPr>
                <a:r>
                  <a:rPr lang="en-US" sz="2000" dirty="0">
                    <a:latin typeface="Arial" charset="0"/>
                    <a:ea typeface="Arial" charset="0"/>
                    <a:cs typeface="Arial" charset="0"/>
                  </a:rPr>
                  <a:t>The KKT complementarity conditions become:</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𝛼</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=0 </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i="1" dirty="0">
                  <a:latin typeface="Cambria Math" panose="02040503050406030204" pitchFamily="18" charset="0"/>
                  <a:ea typeface="Cambria Math" panose="02040503050406030204" pitchFamily="18"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0</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1166462"/>
                <a:ext cx="11023281" cy="5020059"/>
              </a:xfrm>
              <a:blipFill>
                <a:blip r:embed="rId3"/>
                <a:stretch>
                  <a:fillRect l="-460"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9162"/>
            <a:ext cx="11582400" cy="1012425"/>
          </a:xfrm>
        </p:spPr>
        <p:txBody>
          <a:bodyPr anchor="ctr">
            <a:noAutofit/>
          </a:bodyPr>
          <a:lstStyle/>
          <a:p>
            <a:pPr algn="ctr"/>
            <a:r>
              <a:rPr lang="en-US" sz="44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514" y="1859610"/>
                <a:ext cx="11219089" cy="481175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dirty="0">
                    <a:latin typeface="Arial" charset="0"/>
                    <a:ea typeface="Arial" charset="0"/>
                    <a:cs typeface="Arial" charset="0"/>
                  </a:rPr>
                  <a:t>Repeat until convergence</a:t>
                </a:r>
              </a:p>
              <a:p>
                <a:pPr lvl="2" algn="l">
                  <a:spcBef>
                    <a:spcPts val="0"/>
                  </a:spcBef>
                </a:pPr>
                <a:r>
                  <a:rPr lang="en-US" sz="2000" dirty="0">
                    <a:latin typeface="Arial" charset="0"/>
                    <a:ea typeface="Arial" charset="0"/>
                    <a:cs typeface="Arial" charset="0"/>
                  </a:rPr>
                  <a:t>Pick </a:t>
                </a:r>
                <a:r>
                  <a:rPr lang="en-US" sz="2000" i="1" dirty="0">
                    <a:latin typeface="Arial" charset="0"/>
                    <a:ea typeface="Arial" charset="0"/>
                    <a:cs typeface="Arial" charset="0"/>
                  </a:rPr>
                  <a:t>i, j</a:t>
                </a:r>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0" smtClean="0">
                        <a:latin typeface="Cambria Math" panose="02040503050406030204" pitchFamily="18" charset="0"/>
                        <a:cs typeface="Arial" charset="0"/>
                      </a:rPr>
                      <m:t>−</m:t>
                    </m:r>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𝑤</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𝑗</m:t>
                                </m:r>
                              </m:e>
                            </m:d>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𝑏</m:t>
                        </m:r>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is largest</a:t>
                </a:r>
              </a:p>
              <a:p>
                <a:pPr lvl="2" algn="l">
                  <a:spcBef>
                    <a:spcPts val="0"/>
                  </a:spcBef>
                </a:pPr>
                <a:r>
                  <a:rPr lang="en-US" sz="2000" dirty="0">
                    <a:latin typeface="Arial" charset="0"/>
                    <a:ea typeface="Arial" charset="0"/>
                    <a:cs typeface="Arial" charset="0"/>
                  </a:rPr>
                  <a:t>Reoptimize W(𝛂) changing only 𝛼</a:t>
                </a:r>
                <a:r>
                  <a:rPr lang="en-US" sz="2000" baseline="-25000" dirty="0">
                    <a:latin typeface="Arial" charset="0"/>
                    <a:ea typeface="Arial" charset="0"/>
                    <a:cs typeface="Arial" charset="0"/>
                  </a:rPr>
                  <a:t>i</a:t>
                </a:r>
                <a:r>
                  <a:rPr lang="en-US" sz="2000" dirty="0">
                    <a:latin typeface="Arial" charset="0"/>
                    <a:ea typeface="Arial" charset="0"/>
                    <a:cs typeface="Arial" charset="0"/>
                  </a:rPr>
                  <a: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At optimization step, 𝜁 = y(i)𝛼</a:t>
                </a:r>
                <a:r>
                  <a:rPr lang="en-US" sz="2000" baseline="-25000" dirty="0">
                    <a:latin typeface="Arial" charset="0"/>
                    <a:ea typeface="Arial" charset="0"/>
                    <a:cs typeface="Arial" charset="0"/>
                  </a:rPr>
                  <a:t>i </a:t>
                </a:r>
                <a:r>
                  <a:rPr lang="en-US" sz="2000" dirty="0">
                    <a:latin typeface="Arial" charset="0"/>
                    <a:ea typeface="Arial" charset="0"/>
                    <a:cs typeface="Arial" charset="0"/>
                  </a:rPr>
                  <a:t>+ y(j)𝛼</a:t>
                </a:r>
                <a:r>
                  <a:rPr lang="en-US" sz="2000" baseline="-25000" dirty="0">
                    <a:latin typeface="Arial" charset="0"/>
                    <a:ea typeface="Arial" charset="0"/>
                    <a:cs typeface="Arial" charset="0"/>
                  </a:rPr>
                  <a:t>j </a:t>
                </a:r>
                <a:r>
                  <a:rPr lang="en-US" sz="2000" dirty="0">
                    <a:latin typeface="Arial" charset="0"/>
                    <a:ea typeface="Arial" charset="0"/>
                    <a:cs typeface="Arial" charset="0"/>
                  </a:rPr>
                  <a:t>is constant and L ≤ 𝛼</a:t>
                </a:r>
                <a:r>
                  <a:rPr lang="en-US" sz="2000" baseline="-25000" dirty="0">
                    <a:latin typeface="Arial" charset="0"/>
                    <a:ea typeface="Arial" charset="0"/>
                    <a:cs typeface="Arial" charset="0"/>
                  </a:rPr>
                  <a:t>j </a:t>
                </a:r>
                <a:r>
                  <a:rPr lang="en-US" sz="2000" dirty="0">
                    <a:latin typeface="Arial" charset="0"/>
                    <a:ea typeface="Arial" charset="0"/>
                    <a:cs typeface="Arial" charset="0"/>
                  </a:rPr>
                  <a:t>≤ H,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=3</m:t>
                        </m:r>
                      </m:sub>
                      <m:sup>
                        <m:r>
                          <a:rPr lang="en-US" sz="2000" b="0" i="1" smtClean="0">
                            <a:latin typeface="Cambria Math" panose="02040503050406030204" pitchFamily="18" charset="0"/>
                            <a:ea typeface="Cambria Math" panose="02040503050406030204" pitchFamily="18" charset="0"/>
                            <a:cs typeface="Arial" charset="0"/>
                          </a:rPr>
                          <m:t>𝑚</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Since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m:t>
                        </m:r>
                      </m:den>
                    </m:f>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𝑊</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𝛼</m:t>
                        </m:r>
                      </m:e>
                    </m:d>
                  </m:oMath>
                </a14:m>
                <a:r>
                  <a:rPr lang="en-US" sz="2000" dirty="0">
                    <a:latin typeface="Arial" charset="0"/>
                    <a:ea typeface="Arial" charset="0"/>
                    <a:cs typeface="Arial" charset="0"/>
                  </a:rPr>
                  <a:t> becomes a quadratic function in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which is easy to optimize, we call the solution 𝛼</a:t>
                </a:r>
                <a:r>
                  <a:rPr lang="en-US" sz="2000" baseline="-25000" dirty="0">
                    <a:latin typeface="Arial" charset="0"/>
                    <a:ea typeface="Arial" charset="0"/>
                    <a:cs typeface="Arial" charset="0"/>
                  </a:rPr>
                  <a:t>j</a:t>
                </a:r>
                <a:r>
                  <a:rPr lang="en-US" sz="2000" dirty="0">
                    <a:latin typeface="Arial" charset="0"/>
                    <a:ea typeface="Arial" charset="0"/>
                    <a:cs typeface="Arial" charset="0"/>
                  </a:rPr>
                  <a:t>’. </a:t>
                </a:r>
              </a:p>
              <a:p>
                <a:pPr lvl="2" algn="l">
                  <a:spcBef>
                    <a:spcPts val="0"/>
                  </a:spcBef>
                </a:pPr>
                <a:r>
                  <a:rPr lang="en-US" sz="2000" dirty="0">
                    <a:latin typeface="Arial" charset="0"/>
                    <a:ea typeface="Arial" charset="0"/>
                    <a:cs typeface="Arial" charset="0"/>
                  </a:rPr>
                  <a:t>Setting L =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and H= min(C,  C +</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𝑗</m:t>
                        </m:r>
                      </m:sub>
                    </m:sSub>
                  </m:oMath>
                </a14:m>
                <a:r>
                  <a:rPr lang="en-US" sz="2000" dirty="0">
                    <a:latin typeface="Arial" charset="0"/>
                    <a:ea typeface="Arial" charset="0"/>
                    <a:cs typeface="Arial" charset="0"/>
                  </a:rPr>
                  <a:t>),</a:t>
                </a:r>
              </a:p>
              <a:p>
                <a:pPr lvl="3" algn="l">
                  <a:spcBef>
                    <a:spcPts val="0"/>
                  </a:spcBef>
                </a:pPr>
                <a:r>
                  <a:rPr lang="en-US" sz="2000" dirty="0">
                    <a:latin typeface="Arial" charset="0"/>
                    <a:ea typeface="Arial" charset="0"/>
                    <a:cs typeface="Arial" charset="0"/>
                  </a:rPr>
                  <a:t>if L ≤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endParaRPr lang="en-US" sz="2000" dirty="0">
                  <a:latin typeface="Arial" charset="0"/>
                  <a:ea typeface="Arial" charset="0"/>
                  <a:cs typeface="Arial" charset="0"/>
                </a:endParaRPr>
              </a:p>
              <a:p>
                <a:pPr lvl="3" algn="l">
                  <a:spcBef>
                    <a:spcPts val="0"/>
                  </a:spcBef>
                </a:pPr>
                <a:r>
                  <a:rPr lang="en-US" sz="2000" dirty="0">
                    <a:latin typeface="Arial" charset="0"/>
                    <a:ea typeface="Arial" charset="0"/>
                    <a:cs typeface="Arial" charset="0"/>
                  </a:rPr>
                  <a:t>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L,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L</a:t>
                </a:r>
              </a:p>
              <a:p>
                <a:pPr lvl="3" algn="l">
                  <a:spcBef>
                    <a:spcPts val="0"/>
                  </a:spcBef>
                </a:pP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and H 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514" y="1859610"/>
                <a:ext cx="11219089" cy="4811756"/>
              </a:xfrm>
              <a:blipFill>
                <a:blip r:embed="rId3"/>
                <a:stretch>
                  <a:fillRect l="-792" t="-15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8613"/>
            <a:ext cx="11582400" cy="1081539"/>
          </a:xfrm>
        </p:spPr>
        <p:txBody>
          <a:bodyPr anchor="ctr">
            <a:noAutofit/>
          </a:bodyPr>
          <a:lstStyle/>
          <a:p>
            <a:pPr algn="ctr"/>
            <a:r>
              <a:rPr lang="en-US" sz="44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316297"/>
                <a:ext cx="11582399" cy="377558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800100" lvl="1" indent="-342900" algn="l">
                  <a:lnSpc>
                    <a:spcPct val="100000"/>
                  </a:lnSpc>
                  <a:spcBef>
                    <a:spcPts val="0"/>
                  </a:spcBef>
                  <a:buFont typeface="Arial" panose="020B0604020202020204" pitchFamily="34" charset="0"/>
                  <a:buChar char="•"/>
                </a:pPr>
                <a:r>
                  <a:rPr lang="en-US" dirty="0">
                    <a:cs typeface="Arial" charset="0"/>
                  </a:rPr>
                  <a:t>𝜱(x</a:t>
                </a:r>
                <a:r>
                  <a:rPr lang="en-US" baseline="-25000" dirty="0">
                    <a:cs typeface="Arial" charset="0"/>
                  </a:rPr>
                  <a:t>1</a:t>
                </a:r>
                <a:r>
                  <a:rPr lang="en-US" dirty="0">
                    <a:cs typeface="Arial" charset="0"/>
                  </a:rPr>
                  <a:t>, x</a:t>
                </a:r>
                <a:r>
                  <a:rPr lang="en-US" baseline="-25000" dirty="0">
                    <a:cs typeface="Arial" charset="0"/>
                  </a:rPr>
                  <a:t>2</a:t>
                </a:r>
                <a:r>
                  <a:rPr lang="en-US" dirty="0">
                    <a:cs typeface="Arial" charset="0"/>
                  </a:rPr>
                  <a:t>)= </a:t>
                </a:r>
                <a14:m>
                  <m:oMath xmlns:m="http://schemas.openxmlformats.org/officeDocument/2006/math">
                    <m:r>
                      <a:rPr lang="en-US" b="0" i="0" smtClean="0">
                        <a:latin typeface="Cambria Math" panose="02040503050406030204" pitchFamily="18" charset="0"/>
                        <a:cs typeface="Arial" charset="0"/>
                      </a:rPr>
                      <m:t>(</m:t>
                    </m:r>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m:t>
                        </m:r>
                      </m:sup>
                    </m:sSup>
                    <m:r>
                      <a:rPr lang="en-US" b="0" i="0"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m:t>
                        </m:r>
                      </m:sup>
                    </m:sSup>
                    <m:r>
                      <a:rPr lang="en-US">
                        <a:latin typeface="Cambria Math" panose="02040503050406030204" pitchFamily="18" charset="0"/>
                        <a:cs typeface="Arial" charset="0"/>
                      </a:rPr>
                      <m:t>,</m:t>
                    </m:r>
                    <m:r>
                      <a:rPr lang="en-US" b="0" i="0" smtClean="0">
                        <a:latin typeface="Cambria Math" panose="02040503050406030204" pitchFamily="18" charset="0"/>
                        <a:cs typeface="Arial" charset="0"/>
                      </a:rPr>
                      <m:t> </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1</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2</m:t>
                            </m:r>
                          </m:sub>
                        </m:sSub>
                      </m:e>
                    </m:rad>
                    <m:r>
                      <a:rPr lang="en-US" b="0" i="1" smtClean="0">
                        <a:latin typeface="Cambria Math" panose="02040503050406030204" pitchFamily="18" charset="0"/>
                        <a:ea typeface="Cambria Math" panose="02040503050406030204" pitchFamily="18" charset="0"/>
                        <a:cs typeface="Arial" charset="0"/>
                      </a:rPr>
                      <m:t>)</m:t>
                    </m:r>
                  </m:oMath>
                </a14:m>
                <a:r>
                  <a:rPr lang="en-US" dirty="0">
                    <a:cs typeface="Arial" charset="0"/>
                  </a:rPr>
                  <a:t>, or</a:t>
                </a: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 −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 𝜱: (x</a:t>
                </a:r>
                <a:r>
                  <a:rPr lang="en-US" baseline="-25000" dirty="0">
                    <a:latin typeface="Arial" charset="0"/>
                    <a:ea typeface="Arial" charset="0"/>
                    <a:cs typeface="Arial" charset="0"/>
                  </a:rPr>
                  <a:t>1</a:t>
                </a:r>
                <a:r>
                  <a:rPr lang="en-US" dirty="0">
                    <a:latin typeface="Arial" charset="0"/>
                    <a:ea typeface="Arial" charset="0"/>
                    <a:cs typeface="Arial" charset="0"/>
                  </a:rPr>
                  <a:t>, x</a:t>
                </a:r>
                <a:r>
                  <a:rPr lang="en-US" baseline="-25000" dirty="0">
                    <a:latin typeface="Arial" charset="0"/>
                    <a:ea typeface="Arial" charset="0"/>
                    <a:cs typeface="Arial" charset="0"/>
                  </a:rPr>
                  <a:t>2</a:t>
                </a:r>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e>
                      <m:sup>
                        <m:r>
                          <a:rPr lang="en-US" i="1">
                            <a:latin typeface="Cambria Math" panose="02040503050406030204" pitchFamily="18" charset="0"/>
                            <a:cs typeface="Arial" charset="0"/>
                          </a:rPr>
                          <m:t>2 </m:t>
                        </m:r>
                      </m:sup>
                    </m:sSup>
                  </m:oMath>
                </a14:m>
                <a:r>
                  <a:rPr lang="en-US" dirty="0">
                    <a:latin typeface="Arial" charset="0"/>
                    <a:ea typeface="Arial" charset="0"/>
                    <a:cs typeface="Arial" charset="0"/>
                  </a:rPr>
                  <a:t>, </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oMath>
                </a14:m>
                <a:r>
                  <a:rPr lang="en-US" dirty="0">
                    <a:latin typeface="Arial" charset="0"/>
                    <a:ea typeface="Arial" charset="0"/>
                    <a:cs typeface="Arial"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,1) </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Sometimes problem is separable in higher dimension</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smtClean="0">
                                <a:latin typeface="Cambria Math" panose="02040503050406030204" pitchFamily="18" charset="0"/>
                                <a:ea typeface="Cambria Math" panose="02040503050406030204" pitchFamily="18" charset="0"/>
                                <a:cs typeface="Arial" charset="0"/>
                              </a:rPr>
                              <m:t>Φ</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𝛷</m:t>
                            </m:r>
                            <m:r>
                              <a:rPr lang="en-US" sz="2000" b="1"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=0</m:t>
                        </m:r>
                      </m:e>
                    </m:nary>
                  </m:oMath>
                </a14:m>
                <a:endParaRPr lang="en-US" sz="2000" dirty="0">
                  <a:latin typeface="Arial" charset="0"/>
                  <a:ea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Use Kernel trick:</a:t>
                </a:r>
                <a14:m>
                  <m:oMath xmlns:m="http://schemas.openxmlformats.org/officeDocument/2006/math">
                    <m:d>
                      <m:dPr>
                        <m:ctrlPr>
                          <a:rPr lang="en-US" i="1">
                            <a:latin typeface="Cambria Math" panose="02040503050406030204" pitchFamily="18" charset="0"/>
                            <a:ea typeface="Cambria Math" panose="02040503050406030204" pitchFamily="18" charset="0"/>
                            <a:cs typeface="Arial" charset="0"/>
                          </a:rPr>
                        </m:ctrlPr>
                      </m:dPr>
                      <m:e>
                        <m:r>
                          <m:rPr>
                            <m:sty m:val="p"/>
                          </m:rPr>
                          <a:rPr lang="el-GR" i="1">
                            <a:latin typeface="Cambria Math" panose="02040503050406030204" pitchFamily="18" charset="0"/>
                            <a:ea typeface="Cambria Math" panose="02040503050406030204" pitchFamily="18" charset="0"/>
                            <a:cs typeface="Arial" charset="0"/>
                          </a:rPr>
                          <m:t>Φ</m:t>
                        </m:r>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𝑇</m:t>
                            </m:r>
                          </m:sup>
                        </m:sSup>
                        <m:r>
                          <a:rPr lang="en-US" i="1">
                            <a:latin typeface="Cambria Math" panose="02040503050406030204" pitchFamily="18" charset="0"/>
                            <a:ea typeface="Cambria Math" panose="02040503050406030204" pitchFamily="18" charset="0"/>
                            <a:cs typeface="Arial" charset="0"/>
                          </a:rPr>
                          <m:t>𝛷</m:t>
                        </m:r>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m:t>
                        </m:r>
                      </m:e>
                    </m:d>
                  </m:oMath>
                </a14:m>
                <a:r>
                  <a:rPr lang="en-US" dirty="0">
                    <a:latin typeface="Arial" charset="0"/>
                    <a:ea typeface="Arial" charset="0"/>
                    <a:cs typeface="Arial" charset="0"/>
                  </a:rPr>
                  <a:t>= K(</a:t>
                </a:r>
                <a14:m>
                  <m:oMath xmlns:m="http://schemas.openxmlformats.org/officeDocument/2006/math">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𝑗</m:t>
                        </m:r>
                      </m:e>
                    </m:d>
                    <m:r>
                      <a:rPr lang="en-US" i="1">
                        <a:latin typeface="Cambria Math" panose="02040503050406030204" pitchFamily="18" charset="0"/>
                        <a:ea typeface="Cambria Math" panose="02040503050406030204" pitchFamily="18" charset="0"/>
                        <a:cs typeface="Arial" charset="0"/>
                      </a:rPr>
                      <m:t>)</m:t>
                    </m:r>
                  </m:oMath>
                </a14:m>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316297"/>
                <a:ext cx="11582399" cy="3775587"/>
              </a:xfrm>
              <a:blipFill>
                <a:blip r:embed="rId3"/>
                <a:stretch>
                  <a:fillRect l="-439" t="-6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668216" y="2066386"/>
            <a:ext cx="5673969" cy="465509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w</a:t>
            </a:r>
            <a:r>
              <a:rPr lang="en-US" sz="2000" baseline="30000" dirty="0">
                <a:latin typeface="Arial" panose="020B0604020202020204" pitchFamily="34" charset="0"/>
                <a:cs typeface="Arial" panose="020B0604020202020204" pitchFamily="34" charset="0"/>
              </a:rPr>
              <a:t>T</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b = 0, </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(x, y)</a:t>
            </a:r>
          </a:p>
          <a:p>
            <a:pPr marL="800100" lvl="1" indent="-342900" algn="l">
              <a:buFont typeface="Arial" panose="020B0604020202020204" pitchFamily="34" charset="0"/>
              <a:buChar char="•"/>
            </a:pPr>
            <a:r>
              <a:rPr lang="en-US" sz="1800" b="1"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  (0.4961, 0.8682), b: 0.0000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1: 1.00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2 : -1.00</a:t>
            </a: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6847133" y="3200400"/>
            <a:ext cx="5274529" cy="3155951"/>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304800" y="1644649"/>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619432" y="2160697"/>
            <a:ext cx="11112910" cy="40994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EM algorithm</a:t>
            </a:r>
          </a:p>
          <a:p>
            <a:pPr marL="342900" indent="-342900" algn="l">
              <a:buFont typeface="Arial" charset="0"/>
              <a:buChar char="•"/>
            </a:pPr>
            <a:r>
              <a:rPr lang="en-US" dirty="0">
                <a:latin typeface="Arial" panose="020B0604020202020204" pitchFamily="34" charset="0"/>
                <a:cs typeface="Arial" panose="020B0604020202020204" pitchFamily="34" charset="0"/>
              </a:rPr>
              <a:t>Gaussian mixtures</a:t>
            </a:r>
          </a:p>
          <a:p>
            <a:pPr marL="342900" indent="-342900" algn="l">
              <a:buFont typeface="Arial" charset="0"/>
              <a:buChar char="•"/>
            </a:pPr>
            <a:r>
              <a:rPr lang="en-US" dirty="0">
                <a:latin typeface="Arial" panose="020B0604020202020204" pitchFamily="34" charset="0"/>
                <a:cs typeface="Arial" panose="020B0604020202020204" pitchFamily="34" charset="0"/>
              </a:rPr>
              <a:t>Markov chains</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764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97232"/>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828800"/>
                <a:ext cx="11582400" cy="46799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d>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b="0" i="1" dirty="0">
                    <a:latin typeface="Cambria Math" panose="02040503050406030204" pitchFamily="18" charset="0"/>
                    <a:ea typeface="Cambria Math" panose="02040503050406030204" pitchFamily="18" charset="0"/>
                    <a:cs typeface="Arial" panose="020B0604020202020204" pitchFamily="34" charset="0"/>
                  </a:rPr>
                  <a:t> </a:t>
                </a:r>
                <a:r>
                  <a:rPr lang="en-US" sz="2000" b="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P</m:t>
                    </m:r>
                    <m:d>
                      <m:dPr>
                        <m:ctrlPr>
                          <a:rPr lang="en-US" sz="2000" b="0" i="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smtClean="0">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𝒛</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a:latin typeface="Cambria Math" panose="02040503050406030204" pitchFamily="18" charset="0"/>
                            <a:ea typeface="Cambria Math" panose="02040503050406030204" pitchFamily="18" charset="0"/>
                            <a:cs typeface="Arial" panose="020B0604020202020204" pitchFamily="34" charset="0"/>
                          </a:rPr>
                          <m:t>𝜇</m:t>
                        </m:r>
                      </m:e>
                      <m:sub>
                        <m:r>
                          <a:rPr lang="en-US" sz="2000" b="0" i="1">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0" i="1">
                            <a:latin typeface="Cambria Math" panose="02040503050406030204" pitchFamily="18" charset="0"/>
                            <a:ea typeface="Cambria Math" panose="02040503050406030204" pitchFamily="18" charset="0"/>
                            <a:cs typeface="Arial" panose="020B0604020202020204" pitchFamily="34" charset="0"/>
                          </a:rPr>
                          <m:t>𝛴</m:t>
                        </m:r>
                      </m:e>
                      <m:sub>
                        <m:r>
                          <a:rPr lang="en-US" sz="2000" b="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smtClean="0">
                            <a:latin typeface="Cambria Math" panose="02040503050406030204" pitchFamily="18" charset="0"/>
                            <a:cs typeface="Arial" panose="020B0604020202020204" pitchFamily="34" charset="0"/>
                          </a:rPr>
                        </m:ctrlPr>
                      </m:naryPr>
                      <m:sub>
                        <m:r>
                          <m:rPr>
                            <m:brk m:alnAt="25"/>
                          </m:rPr>
                          <a:rPr lang="en-US" sz="2000" b="0" i="1" dirty="0" smtClean="0">
                            <a:latin typeface="Cambria Math" panose="02040503050406030204" pitchFamily="18" charset="0"/>
                            <a:cs typeface="Arial" panose="020B0604020202020204" pitchFamily="34" charset="0"/>
                          </a:rPr>
                          <m:t>𝑘</m:t>
                        </m:r>
                        <m:r>
                          <a:rPr lang="en-US" sz="2000" b="0" i="1" dirty="0" smtClean="0">
                            <a:latin typeface="Cambria Math" panose="02040503050406030204" pitchFamily="18" charset="0"/>
                            <a:cs typeface="Arial" panose="020B0604020202020204" pitchFamily="34" charset="0"/>
                          </a:rPr>
                          <m:t>=1</m:t>
                        </m:r>
                      </m:sub>
                      <m:sup>
                        <m:r>
                          <a:rPr lang="en-US" sz="2000" b="0" i="1" dirty="0" smtClean="0">
                            <a:latin typeface="Cambria Math" panose="02040503050406030204" pitchFamily="18" charset="0"/>
                            <a:cs typeface="Arial" panose="020B0604020202020204" pitchFamily="34" charset="0"/>
                          </a:rPr>
                          <m:t>𝐾</m:t>
                        </m:r>
                      </m:sup>
                      <m:e>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dirty="0" smtClean="0">
                                <a:latin typeface="Cambria Math" panose="02040503050406030204" pitchFamily="18" charset="0"/>
                                <a:cs typeface="Arial" panose="020B0604020202020204" pitchFamily="34" charset="0"/>
                              </a:rPr>
                              <m:t>𝑘</m:t>
                            </m:r>
                          </m:sub>
                        </m:sSub>
                        <m:r>
                          <a:rPr lang="en-US" sz="2000" b="0" i="1" dirty="0" smtClean="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nary>
                      <m:naryPr>
                        <m:chr m:val="∑"/>
                        <m:supHide m:val="on"/>
                        <m:ctrlPr>
                          <a:rPr lang="en-US" sz="2000" b="0" i="1" smtClean="0">
                            <a:latin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b="0" i="1" smtClean="0">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828800"/>
                <a:ext cx="11582400" cy="4679950"/>
              </a:xfrm>
              <a:blipFill>
                <a:blip r:embed="rId3"/>
                <a:stretch>
                  <a:fillRect l="-438" t="-1355" r="-8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6695"/>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58679" y="1990227"/>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Arial" panose="020B0604020202020204" pitchFamily="34" charset="0"/>
                    <a:cs typeface="Arial" panose="020B0604020202020204" pitchFamily="34" charset="0"/>
                  </a:rPr>
                  <a:t> the random variable for an experiment c</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onsisting</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cs typeface="Arial" panose="020B0604020202020204" pitchFamily="34" charset="0"/>
                      </a:rPr>
                      <m:t>of</m:t>
                    </m:r>
                    <m:r>
                      <a:rPr lang="en-US" sz="2000" b="0" i="0"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Arial" panose="020B0604020202020204" pitchFamily="34" charset="0"/>
                    <a:cs typeface="Arial" panose="020B060402020202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from the source</a:t>
                </a:r>
              </a:p>
              <a:p>
                <a:pPr marL="342900" indent="-342900" algn="l">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𝑿</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r>
                      <a:rPr lang="en-US" sz="2000" b="0" i="0" smtClean="0">
                        <a:latin typeface="Cambria Math" panose="02040503050406030204" pitchFamily="18" charset="0"/>
                        <a:cs typeface="Arial" panose="020B0604020202020204" pitchFamily="34" charset="0"/>
                      </a:rPr>
                      <m:t>−</m:t>
                    </m:r>
                    <m:nary>
                      <m:naryPr>
                        <m:chr m:val="∑"/>
                        <m:limLoc m:val="subSup"/>
                        <m:ctrlPr>
                          <a:rPr lang="en-US" sz="2000" i="1" smtClean="0">
                            <a:latin typeface="Cambria Math" panose="02040503050406030204" pitchFamily="18" charset="0"/>
                            <a:cs typeface="Arial" panose="020B0604020202020204" pitchFamily="34" charset="0"/>
                          </a:rPr>
                        </m:ctrlPr>
                      </m:naryPr>
                      <m:sub>
                        <m:r>
                          <m:rPr>
                            <m:brk m:alnAt="25"/>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𝑛</m:t>
                                </m:r>
                              </m:sub>
                            </m:sSub>
                          </m:e>
                        </m:d>
                        <m:r>
                          <a:rPr lang="en-US" sz="2000" b="0" i="1" smtClean="0">
                            <a:latin typeface="Cambria Math" panose="02040503050406030204" pitchFamily="18" charset="0"/>
                            <a:cs typeface="Arial" panose="020B0604020202020204" pitchFamily="34" charset="0"/>
                          </a:rPr>
                          <m:t>=0</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e>
                    </m:nary>
                    <m:r>
                      <a:rPr lang="en-US" sz="2000" b="0" i="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e>
                        </m:d>
                        <m:sSup>
                          <m:sSupPr>
                            <m:ctrlPr>
                              <a:rPr lang="en-US" sz="2000" b="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b="0" i="1" smtClean="0">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up>
                        <m:r>
                          <a:rPr lang="en-US" sz="2000" b="0" i="1" smtClean="0">
                            <a:latin typeface="Cambria Math" panose="02040503050406030204" pitchFamily="18" charset="0"/>
                            <a:cs typeface="Arial" panose="020B0604020202020204" pitchFamily="34" charset="0"/>
                          </a:rPr>
                          <m:t>′</m:t>
                        </m:r>
                      </m:sup>
                    </m:sSubSup>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cs typeface="Arial" panose="020B0604020202020204" pitchFamily="34" charset="0"/>
                          </a:rPr>
                          <m:t>𝑁</m:t>
                        </m:r>
                      </m:den>
                    </m:f>
                    <m:r>
                      <a:rPr lang="en-US" sz="2000" b="0" i="1"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𝑿</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r>
                          <a:rPr lang="en-US" sz="2000" b="1" i="1" smtClean="0">
                            <a:latin typeface="Cambria Math" panose="02040503050406030204" pitchFamily="18" charset="0"/>
                            <a:ea typeface="Cambria Math" panose="02040503050406030204" pitchFamily="18" charset="0"/>
                            <a:cs typeface="Arial" panose="020B0604020202020204" pitchFamily="34" charset="0"/>
                          </a:rPr>
                          <m:t>, </m:t>
                        </m:r>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b="0" dirty="0">
                    <a:latin typeface="Arial" panose="020B0604020202020204" pitchFamily="34" charset="0"/>
                    <a:ea typeface="Cambria Math" panose="02040503050406030204" pitchFamily="18" charset="0"/>
                    <a:cs typeface="Arial" panose="020B0604020202020204" pitchFamily="34" charset="0"/>
                  </a:rPr>
                  <a:t> with respect to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oMath>
                </a14:m>
                <a:r>
                  <a:rPr lang="en-US" sz="2000" b="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b="0" dirty="0">
                    <a:latin typeface="Arial" panose="020B0604020202020204" pitchFamily="34" charset="0"/>
                    <a:ea typeface="Cambria Math" panose="02040503050406030204" pitchFamily="18" charset="0"/>
                    <a:cs typeface="Arial" panose="020B0604020202020204" pitchFamily="34" charset="0"/>
                  </a:rPr>
                  <a:t>, using the usual Lagrange multiplier machinery.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oMath>
                </a14:m>
                <a:r>
                  <a:rPr lang="en-US" sz="2000" b="0" dirty="0">
                    <a:latin typeface="Arial" panose="020B0604020202020204" pitchFamily="34" charset="0"/>
                    <a:ea typeface="Cambria Math" panose="02040503050406030204" pitchFamily="18" charset="0"/>
                    <a:cs typeface="Arial" panose="020B0604020202020204" pitchFamily="34"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58679" y="1990227"/>
                <a:ext cx="10901362" cy="4184650"/>
              </a:xfrm>
              <a:blipFill>
                <a:blip r:embed="rId3"/>
                <a:stretch>
                  <a:fillRect l="-466" t="-1208" b="-1419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5423"/>
            <a:ext cx="11331893" cy="868362"/>
          </a:xfrm>
        </p:spPr>
        <p:txBody>
          <a:bodyPr anchor="ctr">
            <a:noAutofit/>
          </a:bodyPr>
          <a:lstStyle/>
          <a:p>
            <a:pPr algn="ctr"/>
            <a:r>
              <a:rPr lang="en-US" sz="44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11764"/>
                <a:ext cx="11582400" cy="4863946"/>
              </a:xfrm>
            </p:spPr>
            <p:txBody>
              <a:bodyPr>
                <a:noAutofit/>
              </a:bodyPr>
              <a:lstStyle/>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Covariance: </a:t>
                </a:r>
                <a:r>
                  <a:rPr lang="en-US" sz="2000" dirty="0">
                    <a:latin typeface="Arial" charset="0"/>
                    <a:ea typeface="Arial" charset="0"/>
                    <a:cs typeface="Arial" charset="0"/>
                  </a:rPr>
                  <a:t>If X and Y are two random variables, and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e>
                    </m:d>
                  </m:oMath>
                </a14:m>
                <a:r>
                  <a:rPr lang="en-US" sz="2000" dirty="0">
                    <a:latin typeface="Arial" charset="0"/>
                    <a:ea typeface="Arial" charset="0"/>
                    <a:cs typeface="Arial" charset="0"/>
                  </a:rPr>
                  <a:t> is their joint distribution, we define Cov(X, Y)=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𝑌</m:t>
                    </m:r>
                    <m:r>
                      <a:rPr lang="en-US" sz="2000" b="0" i="0"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f</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 E((X-𝜇</a:t>
                </a:r>
                <a:r>
                  <a:rPr lang="en-US" sz="2000" baseline="-25000" dirty="0">
                    <a:latin typeface="Arial" charset="0"/>
                    <a:ea typeface="Arial" charset="0"/>
                    <a:cs typeface="Arial" charset="0"/>
                  </a:rPr>
                  <a:t>X</a:t>
                </a:r>
                <a:r>
                  <a:rPr lang="en-US" sz="2000" dirty="0">
                    <a:latin typeface="Arial" charset="0"/>
                    <a:ea typeface="Arial" charset="0"/>
                    <a:cs typeface="Arial" charset="0"/>
                  </a:rPr>
                  <a:t>)(Y-𝜇</a:t>
                </a:r>
                <a:r>
                  <a:rPr lang="en-US" sz="2000" baseline="-25000" dirty="0">
                    <a:latin typeface="Arial" charset="0"/>
                    <a:ea typeface="Arial" charset="0"/>
                    <a:cs typeface="Arial" charset="0"/>
                  </a:rPr>
                  <a:t>Y</a:t>
                </a:r>
                <a:r>
                  <a:rPr lang="en-US" sz="2000" dirty="0">
                    <a:latin typeface="Arial" charset="0"/>
                    <a:ea typeface="Arial" charset="0"/>
                    <a:cs typeface="Arial" charset="0"/>
                  </a:rPr>
                  <a:t>)).  It is denoted 𝜎</a:t>
                </a:r>
                <a:r>
                  <a:rPr lang="en-US" sz="2000" baseline="-25000" dirty="0">
                    <a:latin typeface="Arial" charset="0"/>
                    <a:ea typeface="Arial" charset="0"/>
                    <a:cs typeface="Arial" charset="0"/>
                  </a:rPr>
                  <a:t>XY</a:t>
                </a:r>
                <a:r>
                  <a:rPr lang="en-US" sz="2000" dirty="0">
                    <a:latin typeface="Arial" charset="0"/>
                    <a:ea typeface="Arial" charset="0"/>
                    <a:cs typeface="Arial" charset="0"/>
                  </a:rPr>
                  <a:t>.</a:t>
                </a:r>
                <a:r>
                  <a:rPr lang="en-US" sz="2000" dirty="0">
                    <a:cs typeface="Arial" charset="0"/>
                  </a:rPr>
                  <a:t> </a:t>
                </a: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Correlation: </a:t>
                </a:r>
                <a:r>
                  <a:rPr lang="en-US" sz="2000" dirty="0">
                    <a:latin typeface="Arial" charset="0"/>
                    <a:ea typeface="Arial" charset="0"/>
                    <a:cs typeface="Arial" charset="0"/>
                  </a:rPr>
                  <a:t>If X and Y are two random variables, we define their correlation as 𝜌</a:t>
                </a:r>
                <a:r>
                  <a:rPr lang="en-US" sz="2000" baseline="-25000" dirty="0">
                    <a:latin typeface="Arial" charset="0"/>
                    <a:ea typeface="Arial" charset="0"/>
                    <a:cs typeface="Arial" charset="0"/>
                  </a:rPr>
                  <a:t>XY</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𝑌</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X and Y are independent, Cov(X, Y) = 0 = 𝜎</a:t>
                </a:r>
                <a:r>
                  <a:rPr lang="en-US" sz="2000" baseline="-25000" dirty="0">
                    <a:latin typeface="Arial" charset="0"/>
                    <a:ea typeface="Arial" charset="0"/>
                    <a:cs typeface="Arial" charset="0"/>
                  </a:rPr>
                  <a:t>XY</a:t>
                </a:r>
                <a:r>
                  <a:rPr lang="en-US" sz="2000" dirty="0">
                    <a:latin typeface="Arial" charset="0"/>
                    <a:ea typeface="Arial" charset="0"/>
                    <a:cs typeface="Arial" charset="0"/>
                  </a:rPr>
                  <a:t> and so 𝜌</a:t>
                </a:r>
                <a:r>
                  <a:rPr lang="en-US" sz="2000" baseline="-25000" dirty="0">
                    <a:latin typeface="Arial" charset="0"/>
                    <a:ea typeface="Arial" charset="0"/>
                    <a:cs typeface="Arial" charset="0"/>
                  </a:rPr>
                  <a:t>XY </a:t>
                </a:r>
                <a:r>
                  <a:rPr lang="en-US" sz="2000" dirty="0">
                    <a:latin typeface="Arial" charset="0"/>
                    <a:ea typeface="Arial" charset="0"/>
                    <a:cs typeface="Arial" charset="0"/>
                  </a:rPr>
                  <a:t>= 0.  If 𝜌</a:t>
                </a:r>
                <a:r>
                  <a:rPr lang="en-US" sz="2000" baseline="-25000" dirty="0">
                    <a:latin typeface="Arial" charset="0"/>
                    <a:ea typeface="Arial" charset="0"/>
                    <a:cs typeface="Arial" charset="0"/>
                  </a:rPr>
                  <a:t>XY </a:t>
                </a:r>
                <a:r>
                  <a:rPr lang="en-US" sz="2000" dirty="0">
                    <a:latin typeface="Arial" charset="0"/>
                    <a:ea typeface="Arial" charset="0"/>
                    <a:cs typeface="Arial" charset="0"/>
                  </a:rPr>
                  <a:t>= 1, X and Y are perfectly correlated. Note that 𝜎</a:t>
                </a:r>
                <a:r>
                  <a:rPr lang="en-US" sz="2000" baseline="-25000" dirty="0">
                    <a:latin typeface="Arial" charset="0"/>
                    <a:ea typeface="Arial" charset="0"/>
                    <a:cs typeface="Arial" charset="0"/>
                  </a:rPr>
                  <a:t>X+Y</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X</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Y</a:t>
                </a:r>
                <a:r>
                  <a:rPr lang="en-US" sz="2000" baseline="30000" dirty="0">
                    <a:latin typeface="Arial" charset="0"/>
                    <a:ea typeface="Arial" charset="0"/>
                    <a:cs typeface="Arial" charset="0"/>
                  </a:rPr>
                  <a:t>2</a:t>
                </a:r>
                <a:r>
                  <a:rPr lang="en-US" sz="2000" dirty="0">
                    <a:latin typeface="Arial" charset="0"/>
                    <a:ea typeface="Arial" charset="0"/>
                    <a:cs typeface="Arial" charset="0"/>
                  </a:rPr>
                  <a:t>  + 2 Cov(X, Y).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above definitions carry over to continuous distributions with the obvious changes.</a:t>
                </a:r>
              </a:p>
              <a:p>
                <a:pPr marL="342900" indent="-342900" algn="l">
                  <a:lnSpc>
                    <a:spcPct val="100000"/>
                  </a:lnSpc>
                  <a:spcBef>
                    <a:spcPts val="0"/>
                  </a:spcBef>
                  <a:buFont typeface="Arial" panose="020B0604020202020204" pitchFamily="34" charset="0"/>
                  <a:buChar char="•"/>
                </a:pPr>
                <a:r>
                  <a:rPr lang="en-US" sz="2000" b="1" dirty="0">
                    <a:latin typeface="Arial" charset="0"/>
                    <a:ea typeface="Arial" charset="0"/>
                    <a:cs typeface="Arial" charset="0"/>
                  </a:rPr>
                  <a:t>Chebyshev's inequality: </a:t>
                </a:r>
                <a:r>
                  <a:rPr lang="en-US" sz="2000" dirty="0">
                    <a:latin typeface="Arial" charset="0"/>
                    <a:ea typeface="Arial" charset="0"/>
                    <a:cs typeface="Arial" charset="0"/>
                  </a:rPr>
                  <a:t>Suppose X is a random variable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lvl="1" algn="l">
                  <a:lnSpc>
                    <a:spcPct val="100000"/>
                  </a:lnSpc>
                  <a:spcBef>
                    <a:spcPts val="0"/>
                  </a:spcBef>
                </a:pPr>
                <a:r>
                  <a:rPr lang="en-US" dirty="0">
                    <a:latin typeface="Arial" charset="0"/>
                    <a:ea typeface="Arial" charset="0"/>
                    <a:cs typeface="Arial" charset="0"/>
                  </a:rPr>
                  <a:t>∀𝜀&gt;0, P(|X- 𝜇| ≥ 𝜀)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 </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𝜀</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Markov’s inequality:  Let X be a random variable assuming non-negative values ∀t&gt;0, </a:t>
                </a:r>
              </a:p>
              <a:p>
                <a:pPr lvl="1" algn="l">
                  <a:lnSpc>
                    <a:spcPct val="100000"/>
                  </a:lnSpc>
                  <a:spcBef>
                    <a:spcPts val="0"/>
                  </a:spcBef>
                </a:pPr>
                <a:r>
                  <a:rPr lang="en-US" dirty="0">
                    <a:latin typeface="Arial" charset="0"/>
                    <a:ea typeface="Arial" charset="0"/>
                    <a:cs typeface="Arial" charset="0"/>
                  </a:rPr>
                  <a:t>P(X≥t) ≦ E(X)/t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Jensen’s inequality: If f(x) is convex [𝜆f(a) + (1-𝜆) f(b) ≥ f(𝜆a + (1-𝜆)b)], E(f(X)) ≥ f(E(X))</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11764"/>
                <a:ext cx="11582400" cy="4863946"/>
              </a:xfrm>
              <a:blipFill>
                <a:blip r:embed="rId3"/>
                <a:stretch>
                  <a:fillRect l="-438" t="-33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Summary EM for Gaussian Mixing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5319" y="2028826"/>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r>
                      <a:rPr lang="en-US" sz="2000" b="1" i="1" smtClean="0">
                        <a:latin typeface="Cambria Math" panose="02040503050406030204" pitchFamily="18" charset="0"/>
                        <a:ea typeface="Cambria Math" panose="02040503050406030204" pitchFamily="18" charset="0"/>
                        <a:cs typeface="Arial" panose="020B0604020202020204" pitchFamily="34" charset="0"/>
                      </a:rPr>
                      <m:t>, </m:t>
                    </m:r>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r>
                      <a:rPr lang="en-US" sz="2000" b="1" i="1" smtClean="0">
                        <a:latin typeface="Cambria Math" panose="02040503050406030204" pitchFamily="18" charset="0"/>
                        <a:ea typeface="Cambria Math" panose="02040503050406030204" pitchFamily="18" charset="0"/>
                        <a:cs typeface="Arial" panose="020B0604020202020204" pitchFamily="34" charset="0"/>
                      </a:rPr>
                      <m:t>, </m:t>
                    </m:r>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E step</a:t>
                </a:r>
              </a:p>
              <a:p>
                <a:pPr marL="800100" lvl="1" indent="-342900" algn="l">
                  <a:spcBef>
                    <a:spcPts val="400"/>
                  </a:spcBef>
                  <a:buFont typeface="Arial" panose="020B0604020202020204" pitchFamily="34" charset="0"/>
                  <a:buChar char="•"/>
                </a:pPr>
                <a:r>
                  <a:rPr lang="en-US"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b="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800100" lvl="1" indent="-342900" algn="l">
                  <a:spcBef>
                    <a:spcPts val="40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e>
                      <m:sup>
                        <m:r>
                          <a:rPr lang="en-US"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𝑛𝑘</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𝑛</m:t>
                            </m:r>
                          </m:sub>
                        </m:sSub>
                      </m:e>
                    </m:nary>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40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e>
                      <m:sup>
                        <m:r>
                          <a:rPr lang="en-US"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𝑛𝑘</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m:t>
                            </m:r>
                            <m:r>
                              <a:rPr lang="en-US" b="1" i="1" smtClean="0">
                                <a:latin typeface="Cambria Math" panose="02040503050406030204" pitchFamily="18" charset="0"/>
                                <a:cs typeface="Arial" panose="020B0604020202020204" pitchFamily="34" charset="0"/>
                              </a:rPr>
                              <m:t>𝒙</m:t>
                            </m:r>
                          </m:e>
                          <m:sub>
                            <m:r>
                              <a:rPr lang="en-US" b="0" i="1" smtClean="0">
                                <a:latin typeface="Cambria Math" panose="02040503050406030204" pitchFamily="18" charset="0"/>
                                <a:cs typeface="Arial" panose="020B0604020202020204" pitchFamily="34" charset="0"/>
                              </a:rPr>
                              <m:t>𝑛</m:t>
                            </m:r>
                          </m:sub>
                        </m:sSub>
                        <m:r>
                          <a:rPr lang="en-US" b="0" i="1" smtClean="0">
                            <a:latin typeface="Cambria Math" panose="02040503050406030204" pitchFamily="18" charset="0"/>
                            <a:cs typeface="Arial" panose="020B0604020202020204" pitchFamily="34" charset="0"/>
                          </a:rPr>
                          <m:t>−</m:t>
                        </m:r>
                      </m:e>
                    </m:nary>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r>
                      <a:rPr lang="en-US"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𝑛</m:t>
                            </m:r>
                          </m:sub>
                        </m:sSub>
                        <m:r>
                          <a:rPr lang="en-US" b="0" i="1" smtClean="0">
                            <a:latin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40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e>
                      <m:sup>
                        <m:r>
                          <a:rPr lang="en-US"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800100" lvl="1"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𝑿</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a:rPr lang="en-US" i="1">
                            <a:latin typeface="Cambria Math" panose="02040503050406030204" pitchFamily="18" charset="0"/>
                            <a:ea typeface="Cambria Math" panose="02040503050406030204" pitchFamily="18" charset="0"/>
                            <a:cs typeface="Arial" panose="020B0604020202020204" pitchFamily="34" charset="0"/>
                          </a:rPr>
                          <m:t>𝑛</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ea typeface="Cambria Math" panose="02040503050406030204" pitchFamily="18" charset="0"/>
                                <a:cs typeface="Arial" panose="020B0604020202020204" pitchFamily="34" charset="0"/>
                              </a:rPr>
                              <m:t>ln</m:t>
                            </m:r>
                          </m:fName>
                          <m:e>
                            <m:d>
                              <m:dPr>
                                <m:ctrlPr>
                                  <a:rPr lang="en-US"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𝑘</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1"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e>
                                          <m:sub>
                                            <m:r>
                                              <a:rPr lang="en-US"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b="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5319" y="2028826"/>
                <a:ext cx="10901362" cy="4184650"/>
              </a:xfrm>
              <a:blipFill>
                <a:blip r:embed="rId3"/>
                <a:stretch>
                  <a:fillRect l="-465" t="-1208" b="-39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65691"/>
                <a:ext cx="11582400" cy="412931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𝜋</m:t>
                    </m:r>
                    <m:r>
                      <a:rPr lang="en-US" i="1">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𝜇</m:t>
                    </m:r>
                    <m:r>
                      <a:rPr lang="en-US" i="1">
                        <a:latin typeface="Cambria Math" panose="02040503050406030204" pitchFamily="18" charset="0"/>
                        <a:ea typeface="Cambria Math" panose="02040503050406030204" pitchFamily="18" charset="0"/>
                        <a:cs typeface="Arial" panose="020B0604020202020204" pitchFamily="34" charset="0"/>
                      </a:rPr>
                      <m:t>, </m:t>
                    </m:r>
                    <m:r>
                      <m:rPr>
                        <m:sty m:val="p"/>
                      </m:rPr>
                      <a:rPr lang="el-GR" i="1">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buFont typeface="+mj-lt"/>
                  <a:buAutoNum type="arabicPeriod"/>
                </a:pPr>
                <a:r>
                  <a:rPr lang="en-US" dirty="0">
                    <a:latin typeface="Arial" panose="020B0604020202020204" pitchFamily="34" charset="0"/>
                    <a:cs typeface="Arial" panose="020B0604020202020204" pitchFamily="34" charset="0"/>
                  </a:rPr>
                  <a:t>E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M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Arial" panose="020B0604020202020204" pitchFamily="34" charset="0"/>
                  <a:cs typeface="Arial" panose="020B0604020202020204" pitchFamily="34" charset="0"/>
                </a:endParaRPr>
              </a:p>
              <a:p>
                <a:pPr lvl="2" algn="l"/>
                <a:r>
                  <a:rPr lang="en-US" dirty="0">
                    <a:latin typeface="Arial" panose="020B0604020202020204" pitchFamily="34" charset="0"/>
                    <a:cs typeface="Arial" panose="020B060402020202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65691"/>
                <a:ext cx="11582400" cy="4129319"/>
              </a:xfrm>
              <a:blipFill>
                <a:blip r:embed="rId3"/>
                <a:stretch>
                  <a:fillRect l="-439" t="-12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EM example</a:t>
            </a:r>
          </a:p>
        </p:txBody>
      </p:sp>
      <p:sp>
        <p:nvSpPr>
          <p:cNvPr id="3" name="Content Placeholder 2"/>
          <p:cNvSpPr>
            <a:spLocks noGrp="1"/>
          </p:cNvSpPr>
          <p:nvPr>
            <p:ph idx="1"/>
          </p:nvPr>
        </p:nvSpPr>
        <p:spPr>
          <a:xfrm>
            <a:off x="304800" y="1267106"/>
            <a:ext cx="6670431" cy="412931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400"/>
              </a:spcBef>
            </a:pPr>
            <a:r>
              <a:rPr lang="en-US" sz="1600" dirty="0">
                <a:latin typeface="Arial" panose="020B0604020202020204" pitchFamily="34" charset="0"/>
                <a:cs typeface="Arial" panose="020B0604020202020204" pitchFamily="34" charset="0"/>
              </a:rPr>
              <a:t>pi[0]:  0.1500,  mu[0]:  0.0000,  sigma[0]:  0.2000</a:t>
            </a:r>
          </a:p>
          <a:p>
            <a:pPr algn="l">
              <a:spcBef>
                <a:spcPts val="400"/>
              </a:spcBef>
            </a:pPr>
            <a:r>
              <a:rPr lang="en-US" sz="1600" dirty="0">
                <a:latin typeface="Arial" panose="020B0604020202020204" pitchFamily="34" charset="0"/>
                <a:cs typeface="Arial" panose="020B0604020202020204" pitchFamily="34" charset="0"/>
              </a:rPr>
              <a:t>pi[1]:  0.2500,  mu[1]:  2.0000,  sigma[1]:  0.2000</a:t>
            </a:r>
          </a:p>
          <a:p>
            <a:pPr algn="l">
              <a:spcBef>
                <a:spcPts val="400"/>
              </a:spcBef>
            </a:pPr>
            <a:r>
              <a:rPr lang="en-US" sz="1600" dirty="0">
                <a:latin typeface="Arial" panose="020B0604020202020204" pitchFamily="34" charset="0"/>
                <a:cs typeface="Arial" panose="020B0604020202020204" pitchFamily="34" charset="0"/>
              </a:rPr>
              <a:t>pi[2]:  0.1500,   mu[2]: 4.0000,  sigma[2]:  0.2000</a:t>
            </a:r>
          </a:p>
          <a:p>
            <a:pPr algn="l">
              <a:spcBef>
                <a:spcPts val="400"/>
              </a:spcBef>
            </a:pPr>
            <a:r>
              <a:rPr lang="en-US" sz="1600" dirty="0">
                <a:latin typeface="Arial" panose="020B0604020202020204" pitchFamily="34" charset="0"/>
                <a:cs typeface="Arial" panose="020B0604020202020204" pitchFamily="34" charset="0"/>
              </a:rPr>
              <a:t>pi[3]:  0.2500,   mu[3]: 6.0000,   sigma[3]: 0.2000</a:t>
            </a:r>
          </a:p>
          <a:p>
            <a:pPr algn="l">
              <a:spcBef>
                <a:spcPts val="4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400"/>
              </a:spcBef>
            </a:pPr>
            <a:r>
              <a:rPr lang="en-US" sz="1600" dirty="0">
                <a:latin typeface="Arial" panose="020B0604020202020204" pitchFamily="34" charset="0"/>
                <a:cs typeface="Arial" panose="020B0604020202020204" pitchFamily="34" charset="0"/>
              </a:rPr>
              <a:t>pi_in[0]: 0.2000,  mu_in[0]: 0.0000,  sigma_in[0]: 0.2000</a:t>
            </a:r>
          </a:p>
          <a:p>
            <a:pPr algn="l">
              <a:spcBef>
                <a:spcPts val="400"/>
              </a:spcBef>
            </a:pPr>
            <a:r>
              <a:rPr lang="en-US" sz="1600" dirty="0">
                <a:latin typeface="Arial" panose="020B0604020202020204" pitchFamily="34" charset="0"/>
                <a:cs typeface="Arial" panose="020B0604020202020204" pitchFamily="34" charset="0"/>
              </a:rPr>
              <a:t>pi_in[1]: 0.2000,  mu_in[1]: 1.5000,  sigma_in[1]: 0.2000</a:t>
            </a:r>
          </a:p>
          <a:p>
            <a:pPr algn="l">
              <a:spcBef>
                <a:spcPts val="400"/>
              </a:spcBef>
            </a:pPr>
            <a:r>
              <a:rPr lang="en-US" sz="1600" dirty="0">
                <a:latin typeface="Arial" panose="020B0604020202020204" pitchFamily="34" charset="0"/>
                <a:cs typeface="Arial" panose="020B0604020202020204" pitchFamily="34" charset="0"/>
              </a:rPr>
              <a:t>pi_in[2]: 0.2000,  mu_in[2]: 3.0000,  sigma_in[2]: 0.2000</a:t>
            </a:r>
          </a:p>
          <a:p>
            <a:pPr algn="l">
              <a:spcBef>
                <a:spcPts val="400"/>
              </a:spcBef>
            </a:pPr>
            <a:r>
              <a:rPr lang="en-US" sz="1600" dirty="0">
                <a:latin typeface="Arial" panose="020B0604020202020204" pitchFamily="34" charset="0"/>
                <a:cs typeface="Arial" panose="020B0604020202020204" pitchFamily="34" charset="0"/>
              </a:rPr>
              <a:t>pi_in[3]: 0.2000,  mu_in[3]: 4.5000,  sigma_in[3]: 0.2000</a:t>
            </a:r>
          </a:p>
          <a:p>
            <a:pPr algn="l">
              <a:spcBef>
                <a:spcPts val="400"/>
              </a:spcBef>
            </a:pPr>
            <a:r>
              <a:rPr lang="en-US" sz="1600" dirty="0">
                <a:latin typeface="Arial" panose="020B0604020202020204" pitchFamily="34" charset="0"/>
                <a:cs typeface="Arial" panose="020B0604020202020204" pitchFamily="34" charset="0"/>
              </a:rPr>
              <a:t>pi_in[4]: 0.2000,  mu_in[4]: 6.0000,  sigma_in[4]: 0.2000</a:t>
            </a:r>
          </a:p>
          <a:p>
            <a:pPr algn="l">
              <a:spcBef>
                <a:spcPts val="4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6078790" y="1364340"/>
            <a:ext cx="5808410" cy="4129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EM estimate</a:t>
            </a:r>
          </a:p>
          <a:p>
            <a:pPr algn="l">
              <a:spcBef>
                <a:spcPts val="400"/>
              </a:spcBef>
            </a:pPr>
            <a:r>
              <a:rPr lang="en-US" sz="1600" dirty="0">
                <a:latin typeface="Arial" panose="020B0604020202020204" pitchFamily="34" charset="0"/>
                <a:cs typeface="Arial" panose="020B0604020202020204" pitchFamily="34" charset="0"/>
              </a:rPr>
              <a:t>pi_out[0]: 0.1500, mu_out[0]: 0.5991, sigma_out[0]: 0.2000</a:t>
            </a:r>
          </a:p>
          <a:p>
            <a:pPr algn="l">
              <a:spcBef>
                <a:spcPts val="400"/>
              </a:spcBef>
            </a:pPr>
            <a:r>
              <a:rPr lang="en-US" sz="1600" dirty="0">
                <a:latin typeface="Arial" panose="020B0604020202020204" pitchFamily="34" charset="0"/>
                <a:cs typeface="Arial" panose="020B0604020202020204" pitchFamily="34" charset="0"/>
              </a:rPr>
              <a:t>pi_out[1]: 0.2500, mu_out[1]: 2.3512, sigma_out[1]: 0.2000</a:t>
            </a:r>
          </a:p>
          <a:p>
            <a:pPr algn="l">
              <a:spcBef>
                <a:spcPts val="400"/>
              </a:spcBef>
            </a:pPr>
            <a:r>
              <a:rPr lang="en-US" sz="1600" dirty="0">
                <a:latin typeface="Arial" panose="020B0604020202020204" pitchFamily="34" charset="0"/>
                <a:cs typeface="Arial" panose="020B0604020202020204" pitchFamily="34" charset="0"/>
              </a:rPr>
              <a:t>pi_out[2]: 0.1500, mu_out[2]: 4.1084, sigma_out[2]: 0.2000</a:t>
            </a:r>
          </a:p>
          <a:p>
            <a:pPr algn="l">
              <a:spcBef>
                <a:spcPts val="400"/>
              </a:spcBef>
            </a:pPr>
            <a:r>
              <a:rPr lang="en-US" sz="1600" dirty="0">
                <a:latin typeface="Arial" panose="020B0604020202020204" pitchFamily="34" charset="0"/>
                <a:cs typeface="Arial" panose="020B0604020202020204" pitchFamily="34" charset="0"/>
              </a:rPr>
              <a:t>pi_out[3]: 0.2500, mu_out[3]: 6.4742, sigma_out[3]: 0.2000</a:t>
            </a:r>
          </a:p>
          <a:p>
            <a:pPr algn="l">
              <a:spcBef>
                <a:spcPts val="4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3676"/>
            <a:ext cx="11765280" cy="868362"/>
          </a:xfrm>
        </p:spPr>
        <p:txBody>
          <a:bodyPr anchor="ctr">
            <a:noAutofit/>
          </a:bodyPr>
          <a:lstStyle/>
          <a:p>
            <a:pPr algn="ctr"/>
            <a:r>
              <a:rPr lang="en-US" sz="4400" dirty="0">
                <a:latin typeface="Arial" charset="0"/>
                <a:ea typeface="Arial" charset="0"/>
                <a:cs typeface="Arial" charset="0"/>
              </a:rPr>
              <a:t>Markov chains</a:t>
            </a:r>
          </a:p>
        </p:txBody>
      </p:sp>
      <p:sp>
        <p:nvSpPr>
          <p:cNvPr id="3" name="Content Placeholder 2"/>
          <p:cNvSpPr>
            <a:spLocks noGrp="1"/>
          </p:cNvSpPr>
          <p:nvPr>
            <p:ph idx="1"/>
          </p:nvPr>
        </p:nvSpPr>
        <p:spPr>
          <a:xfrm>
            <a:off x="568036" y="2042556"/>
            <a:ext cx="11055927" cy="3936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Markov chain is a stochastic process involving a sequence of states and transitions from state to state where transitions to next state depend only on current state.  Simplest model of dependent time sequences</a:t>
            </a:r>
          </a:p>
          <a:p>
            <a:pPr marL="342900" indent="-342900" algn="l">
              <a:buFont typeface="Arial" panose="020B0604020202020204" pitchFamily="34" charset="0"/>
              <a:buChar char="•"/>
            </a:pPr>
            <a:r>
              <a:rPr lang="en-US" sz="2000" dirty="0">
                <a:latin typeface="Arial" charset="0"/>
                <a:ea typeface="Arial" charset="0"/>
                <a:cs typeface="Arial" charset="0"/>
              </a:rPr>
              <a:t>Parameters</a:t>
            </a:r>
          </a:p>
          <a:p>
            <a:pPr marL="800100" lvl="1" indent="-342900" algn="l">
              <a:buFont typeface="Arial" panose="020B0604020202020204" pitchFamily="34" charset="0"/>
              <a:buChar char="•"/>
            </a:pPr>
            <a:r>
              <a:rPr lang="en-US" dirty="0">
                <a:latin typeface="Arial" charset="0"/>
                <a:ea typeface="Arial" charset="0"/>
                <a:cs typeface="Arial" charset="0"/>
              </a:rPr>
              <a:t>states S={1,2,…, s}</a:t>
            </a:r>
          </a:p>
          <a:p>
            <a:pPr marL="800100" lvl="1" indent="-342900" algn="l">
              <a:buFont typeface="Arial" panose="020B0604020202020204" pitchFamily="34" charset="0"/>
              <a:buChar char="•"/>
            </a:pPr>
            <a:r>
              <a:rPr lang="en-US" dirty="0">
                <a:latin typeface="Arial" charset="0"/>
                <a:ea typeface="Arial" charset="0"/>
                <a:cs typeface="Arial" charset="0"/>
              </a:rPr>
              <a:t>initial probabilities 𝜋(i), i∈S</a:t>
            </a:r>
          </a:p>
          <a:p>
            <a:pPr marL="800100" lvl="1" indent="-342900" algn="l">
              <a:buFont typeface="Arial" panose="020B0604020202020204" pitchFamily="34" charset="0"/>
              <a:buChar char="•"/>
            </a:pPr>
            <a:r>
              <a:rPr lang="en-US" dirty="0">
                <a:latin typeface="Arial" charset="0"/>
                <a:ea typeface="Arial" charset="0"/>
                <a:cs typeface="Arial" charset="0"/>
              </a:rPr>
              <a:t>transition probabilities p</a:t>
            </a:r>
            <a:r>
              <a:rPr lang="en-US" baseline="-25000" dirty="0">
                <a:latin typeface="Arial" charset="0"/>
                <a:ea typeface="Arial" charset="0"/>
                <a:cs typeface="Arial" charset="0"/>
              </a:rPr>
              <a:t>ij</a:t>
            </a:r>
            <a:r>
              <a:rPr lang="en-US" dirty="0">
                <a:latin typeface="Arial" charset="0"/>
                <a:ea typeface="Arial" charset="0"/>
                <a:cs typeface="Arial" charset="0"/>
              </a:rPr>
              <a:t>= probability state i transitions to state j, i, j ∈S</a:t>
            </a:r>
          </a:p>
          <a:p>
            <a:pPr marL="342900" indent="-342900" algn="l">
              <a:buFont typeface="Arial" panose="020B0604020202020204" pitchFamily="34" charset="0"/>
              <a:buChar char="•"/>
            </a:pPr>
            <a:r>
              <a:rPr lang="en-US" sz="2000" dirty="0">
                <a:latin typeface="Arial" charset="0"/>
                <a:ea typeface="Arial" charset="0"/>
                <a:cs typeface="Arial"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619432" y="1922585"/>
            <a:ext cx="11112910" cy="4900847"/>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Neural Networks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Backpropagation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Deep learning</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96044"/>
            <a:ext cx="11582401"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362980" y="1527304"/>
            <a:ext cx="7700270" cy="517010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a:t>
            </a:r>
            <a:r>
              <a:rPr lang="en-US" sz="2000" b="1" dirty="0">
                <a:latin typeface="Arial" charset="0"/>
                <a:ea typeface="Arial" charset="0"/>
                <a:cs typeface="Arial" charset="0"/>
              </a:rPr>
              <a:t>x</a:t>
            </a:r>
            <a:r>
              <a:rPr lang="en-US" sz="2000" dirty="0">
                <a:latin typeface="Arial" charset="0"/>
                <a:ea typeface="Arial" charset="0"/>
                <a:cs typeface="Arial" charset="0"/>
              </a:rPr>
              <a:t>) outputs house price.  For NN simplest is f(</a:t>
            </a:r>
            <a:r>
              <a:rPr lang="en-US" sz="2000" b="1" dirty="0">
                <a:latin typeface="Arial" charset="0"/>
                <a:ea typeface="Arial" charset="0"/>
                <a:cs typeface="Arial" charset="0"/>
              </a:rPr>
              <a:t>x</a:t>
            </a:r>
            <a:r>
              <a:rPr lang="en-US" sz="2000" dirty="0">
                <a:latin typeface="Arial" charset="0"/>
                <a:ea typeface="Arial" charset="0"/>
                <a:cs typeface="Arial" charset="0"/>
              </a:rPr>
              <a:t>)= max(a</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+b,0)</a:t>
            </a:r>
          </a:p>
          <a:p>
            <a:pPr marL="342900" indent="-342900" algn="l">
              <a:buFont typeface="Arial" panose="020B0604020202020204" pitchFamily="34" charset="0"/>
              <a:buChar char="•"/>
            </a:pPr>
            <a:r>
              <a:rPr lang="en-US" sz="2000" dirty="0">
                <a:latin typeface="Arial" charset="0"/>
                <a:ea typeface="Arial" charset="0"/>
                <a:cs typeface="Arial" charset="0"/>
              </a:rPr>
              <a:t>Input to NN are features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outputs are called activations, a</a:t>
            </a:r>
            <a:r>
              <a:rPr lang="en-US" sz="2000" baseline="-25000" dirty="0">
                <a:latin typeface="Arial" charset="0"/>
                <a:ea typeface="Arial" charset="0"/>
                <a:cs typeface="Arial" charset="0"/>
              </a:rPr>
              <a:t>1</a:t>
            </a:r>
            <a:r>
              <a:rPr lang="en-US" sz="2000" dirty="0">
                <a:latin typeface="Arial" charset="0"/>
                <a:ea typeface="Arial" charset="0"/>
                <a:cs typeface="Arial" charset="0"/>
              </a:rPr>
              <a:t>, …, a</a:t>
            </a:r>
            <a:r>
              <a:rPr lang="en-US" sz="2000" baseline="-25000" dirty="0">
                <a:latin typeface="Arial" charset="0"/>
                <a:ea typeface="Arial" charset="0"/>
                <a:cs typeface="Arial" charset="0"/>
              </a:rPr>
              <a:t>n</a:t>
            </a:r>
            <a:r>
              <a:rPr lang="en-US" sz="2000" dirty="0">
                <a:latin typeface="Arial" charset="0"/>
                <a:ea typeface="Arial" charset="0"/>
                <a:cs typeface="Arial" charset="0"/>
              </a:rPr>
              <a:t>.  For single neuron, z = W</a:t>
            </a:r>
            <a:r>
              <a:rPr lang="en-US" sz="2000" baseline="30000" dirty="0">
                <a:latin typeface="Arial" charset="0"/>
                <a:ea typeface="Arial" charset="0"/>
                <a:cs typeface="Arial" charset="0"/>
              </a:rPr>
              <a:t>T</a:t>
            </a:r>
            <a:r>
              <a:rPr lang="en-US" sz="2000" b="1" dirty="0">
                <a:latin typeface="Arial" charset="0"/>
                <a:ea typeface="Arial" charset="0"/>
                <a:cs typeface="Arial" charset="0"/>
              </a:rPr>
              <a:t>x </a:t>
            </a:r>
            <a:r>
              <a:rPr lang="en-US" sz="2000" dirty="0">
                <a:latin typeface="Arial" charset="0"/>
                <a:ea typeface="Arial" charset="0"/>
                <a:cs typeface="Arial" charset="0"/>
              </a:rPr>
              <a:t>+ b</a:t>
            </a:r>
            <a:r>
              <a:rPr lang="en-US" sz="2000" b="1" dirty="0">
                <a:latin typeface="Arial" charset="0"/>
                <a:ea typeface="Arial" charset="0"/>
                <a:cs typeface="Arial" charset="0"/>
              </a:rPr>
              <a:t>, </a:t>
            </a:r>
            <a:r>
              <a:rPr lang="en-US" sz="2000" dirty="0">
                <a:latin typeface="Arial" charset="0"/>
                <a:ea typeface="Arial" charset="0"/>
                <a:cs typeface="Arial" charset="0"/>
              </a:rPr>
              <a:t>activation function is a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(z) or ReLu(z)= max(z, 0) or tanh(z).</a:t>
            </a:r>
          </a:p>
          <a:p>
            <a:pPr marL="342900" indent="-342900" algn="l">
              <a:buFont typeface="Arial" panose="020B0604020202020204" pitchFamily="34" charset="0"/>
              <a:buChar char="•"/>
            </a:pPr>
            <a:r>
              <a:rPr lang="en-US" sz="2000" dirty="0">
                <a:latin typeface="Arial" charset="0"/>
                <a:ea typeface="Arial" charset="0"/>
                <a:cs typeface="Arial" charset="0"/>
              </a:rPr>
              <a:t>Notation: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Training set (</a:t>
            </a:r>
            <a:r>
              <a:rPr lang="en-US" b="1" dirty="0">
                <a:latin typeface="Arial" charset="0"/>
                <a:ea typeface="Arial" charset="0"/>
                <a:cs typeface="Arial" charset="0"/>
              </a:rPr>
              <a:t>x</a:t>
            </a:r>
            <a:r>
              <a:rPr lang="en-US" dirty="0">
                <a:latin typeface="Arial" charset="0"/>
                <a:ea typeface="Arial" charset="0"/>
                <a:cs typeface="Arial" charset="0"/>
              </a:rPr>
              <a:t>(k), y(k)), i= 1, 2,…, m, L layer neural net.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Input to layer l is x</a:t>
            </a:r>
            <a:r>
              <a:rPr lang="en-US" baseline="-25000" dirty="0">
                <a:latin typeface="Arial" charset="0"/>
                <a:ea typeface="Arial" charset="0"/>
                <a:cs typeface="Arial" charset="0"/>
              </a:rPr>
              <a:t>1</a:t>
            </a:r>
            <a:r>
              <a:rPr lang="en-US" baseline="30000" dirty="0">
                <a:latin typeface="Arial" charset="0"/>
                <a:ea typeface="Arial" charset="0"/>
                <a:cs typeface="Arial" charset="0"/>
              </a:rPr>
              <a:t>[l]</a:t>
            </a:r>
            <a:r>
              <a:rPr lang="en-US" dirty="0">
                <a:latin typeface="Arial" charset="0"/>
                <a:ea typeface="Arial" charset="0"/>
                <a:cs typeface="Arial" charset="0"/>
              </a:rPr>
              <a:t>, …, x</a:t>
            </a:r>
            <a:r>
              <a:rPr lang="en-US" baseline="-25000" dirty="0">
                <a:latin typeface="Arial" charset="0"/>
                <a:ea typeface="Arial" charset="0"/>
                <a:cs typeface="Arial" charset="0"/>
              </a:rPr>
              <a:t>n</a:t>
            </a:r>
            <a:r>
              <a:rPr lang="en-US" baseline="30000" dirty="0">
                <a:latin typeface="Arial" charset="0"/>
                <a:ea typeface="Arial" charset="0"/>
                <a:cs typeface="Arial" charset="0"/>
              </a:rPr>
              <a:t>[l]</a:t>
            </a:r>
            <a:r>
              <a:rPr lang="en-US" dirty="0">
                <a:latin typeface="Arial" charset="0"/>
                <a:ea typeface="Arial" charset="0"/>
                <a:cs typeface="Arial" charset="0"/>
              </a:rPr>
              <a:t>.  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W</a:t>
            </a:r>
            <a:r>
              <a:rPr lang="en-US" baseline="30000" dirty="0">
                <a:latin typeface="Arial" charset="0"/>
                <a:ea typeface="Arial" charset="0"/>
                <a:cs typeface="Arial" charset="0"/>
              </a:rPr>
              <a:t>[l]T</a:t>
            </a:r>
            <a:r>
              <a:rPr lang="en-US" dirty="0">
                <a:latin typeface="Arial" charset="0"/>
                <a:ea typeface="Arial" charset="0"/>
                <a:cs typeface="Arial" charset="0"/>
              </a:rPr>
              <a:t> </a:t>
            </a:r>
            <a:r>
              <a:rPr lang="en-US" b="1" dirty="0">
                <a:latin typeface="Arial" charset="0"/>
                <a:ea typeface="Arial" charset="0"/>
                <a:cs typeface="Arial" charset="0"/>
              </a:rPr>
              <a:t>x</a:t>
            </a:r>
            <a:r>
              <a:rPr lang="en-US" baseline="-25000" dirty="0">
                <a:latin typeface="Arial" charset="0"/>
                <a:ea typeface="Arial" charset="0"/>
                <a:cs typeface="Arial" charset="0"/>
              </a:rPr>
              <a:t>i</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Activation at layer l is a</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1</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2</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3</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[2]T</a:t>
            </a:r>
            <a:r>
              <a:rPr lang="en-US" baseline="-25000" dirty="0">
                <a:latin typeface="Arial" charset="0"/>
                <a:ea typeface="Arial" charset="0"/>
                <a:cs typeface="Arial" charset="0"/>
              </a:rPr>
              <a:t>1</a:t>
            </a:r>
            <a:r>
              <a:rPr lang="en-US" b="1" dirty="0">
                <a:latin typeface="Arial" charset="0"/>
                <a:ea typeface="Arial" charset="0"/>
                <a:cs typeface="Arial" charset="0"/>
              </a:rPr>
              <a:t>a</a:t>
            </a:r>
            <a:r>
              <a:rPr lang="en-US" b="1" baseline="30000" dirty="0">
                <a:latin typeface="Arial" charset="0"/>
                <a:ea typeface="Arial" charset="0"/>
                <a:cs typeface="Arial" charset="0"/>
              </a:rPr>
              <a:t>[1]</a:t>
            </a:r>
            <a:r>
              <a:rPr lang="en-US" dirty="0">
                <a:latin typeface="Arial" charset="0"/>
                <a:ea typeface="Arial" charset="0"/>
                <a:cs typeface="Arial" charset="0"/>
              </a:rPr>
              <a:t> + b</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For N layers, we put W = matrix of the W</a:t>
            </a:r>
            <a:r>
              <a:rPr lang="en-US" baseline="30000" dirty="0">
                <a:latin typeface="Arial" charset="0"/>
                <a:ea typeface="Arial" charset="0"/>
                <a:cs typeface="Arial" charset="0"/>
              </a:rPr>
              <a:t>[l]</a:t>
            </a:r>
            <a:r>
              <a:rPr lang="en-US" dirty="0">
                <a:latin typeface="Arial" charset="0"/>
                <a:ea typeface="Arial" charset="0"/>
                <a:cs typeface="Arial" charset="0"/>
              </a:rPr>
              <a:t>.  Same for b, a and z.</a:t>
            </a:r>
          </a:p>
          <a:p>
            <a:pPr lvl="1"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9520200" y="5932712"/>
            <a:ext cx="1171530" cy="369332"/>
          </a:xfrm>
          <a:prstGeom prst="rect">
            <a:avLst/>
          </a:prstGeom>
          <a:noFill/>
        </p:spPr>
        <p:txBody>
          <a:bodyPr wrap="square" rtlCol="0">
            <a:spAutoFit/>
          </a:bodyPr>
          <a:lstStyle/>
          <a:p>
            <a:r>
              <a:rPr lang="en-US"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9104386" y="2555794"/>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11058685" y="4005507"/>
            <a:ext cx="4437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8566503" y="2305975"/>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8579132" y="2947404"/>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9176104" y="3851189"/>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8650850" y="4242799"/>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9229892" y="4671460"/>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8692009" y="4421641"/>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8704638" y="5063070"/>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10614933" y="3770183"/>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9548138" y="2804241"/>
            <a:ext cx="1214712" cy="997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9619856" y="4005507"/>
            <a:ext cx="995077" cy="810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9673644" y="4171905"/>
            <a:ext cx="1006275" cy="734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11574567" y="3859222"/>
            <a:ext cx="628698" cy="307777"/>
          </a:xfrm>
          <a:prstGeom prst="rect">
            <a:avLst/>
          </a:prstGeom>
          <a:noFill/>
        </p:spPr>
        <p:txBody>
          <a:bodyPr wrap="none" rtlCol="0">
            <a:spAutoFit/>
          </a:bodyPr>
          <a:lstStyle/>
          <a:p>
            <a:r>
              <a:rPr lang="en-US" sz="140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8029256" y="2127570"/>
            <a:ext cx="482824" cy="307777"/>
          </a:xfrm>
          <a:prstGeom prst="rect">
            <a:avLst/>
          </a:prstGeom>
          <a:noFill/>
        </p:spPr>
        <p:txBody>
          <a:bodyPr wrap="none" rtlCol="0">
            <a:spAutoFit/>
          </a:bodyPr>
          <a:lstStyle/>
          <a:p>
            <a:r>
              <a:rPr lang="en-US" sz="140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7691388" y="2932883"/>
            <a:ext cx="889987" cy="307777"/>
          </a:xfrm>
          <a:prstGeom prst="rect">
            <a:avLst/>
          </a:prstGeom>
          <a:noFill/>
        </p:spPr>
        <p:txBody>
          <a:bodyPr wrap="none" rtlCol="0">
            <a:spAutoFit/>
          </a:bodyPr>
          <a:lstStyle/>
          <a:p>
            <a:r>
              <a:rPr lang="en-US" sz="140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8176476" y="4194257"/>
            <a:ext cx="418704" cy="307777"/>
          </a:xfrm>
          <a:prstGeom prst="rect">
            <a:avLst/>
          </a:prstGeom>
          <a:noFill/>
        </p:spPr>
        <p:txBody>
          <a:bodyPr wrap="none" rtlCol="0">
            <a:spAutoFit/>
          </a:bodyPr>
          <a:lstStyle/>
          <a:p>
            <a:r>
              <a:rPr lang="en-US" sz="140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7997595" y="5022919"/>
            <a:ext cx="779381" cy="307777"/>
          </a:xfrm>
          <a:prstGeom prst="rect">
            <a:avLst/>
          </a:prstGeom>
          <a:noFill/>
        </p:spPr>
        <p:txBody>
          <a:bodyPr wrap="none" rtlCol="0">
            <a:spAutoFit/>
          </a:bodyPr>
          <a:lstStyle/>
          <a:p>
            <a:r>
              <a:rPr lang="en-US" sz="140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9966267" y="2745307"/>
            <a:ext cx="1047082" cy="307777"/>
          </a:xfrm>
          <a:prstGeom prst="rect">
            <a:avLst/>
          </a:prstGeom>
          <a:noFill/>
        </p:spPr>
        <p:txBody>
          <a:bodyPr wrap="none" rtlCol="0">
            <a:spAutoFit/>
          </a:bodyPr>
          <a:lstStyle/>
          <a:p>
            <a:r>
              <a:rPr lang="en-US" sz="140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9602380" y="3705334"/>
            <a:ext cx="979755" cy="307777"/>
          </a:xfrm>
          <a:prstGeom prst="rect">
            <a:avLst/>
          </a:prstGeom>
          <a:noFill/>
        </p:spPr>
        <p:txBody>
          <a:bodyPr wrap="none" rtlCol="0">
            <a:spAutoFit/>
          </a:bodyPr>
          <a:lstStyle/>
          <a:p>
            <a:r>
              <a:rPr lang="en-US" sz="140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9993113" y="4715142"/>
            <a:ext cx="747320" cy="307777"/>
          </a:xfrm>
          <a:prstGeom prst="rect">
            <a:avLst/>
          </a:prstGeom>
          <a:noFill/>
        </p:spPr>
        <p:txBody>
          <a:bodyPr wrap="none" rtlCol="0">
            <a:spAutoFit/>
          </a:bodyPr>
          <a:lstStyle/>
          <a:p>
            <a:r>
              <a:rPr lang="en-US" sz="140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9047650" y="5613410"/>
            <a:ext cx="808235" cy="307777"/>
          </a:xfrm>
          <a:prstGeom prst="rect">
            <a:avLst/>
          </a:prstGeom>
          <a:noFill/>
        </p:spPr>
        <p:txBody>
          <a:bodyPr wrap="none" rtlCol="0">
            <a:spAutoFit/>
          </a:bodyPr>
          <a:lstStyle/>
          <a:p>
            <a:r>
              <a:rPr lang="en-US" sz="1400" dirty="0"/>
              <a:t>Layer 1</a:t>
            </a:r>
            <a:endParaRPr lang="en-US"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10312162" y="5592812"/>
            <a:ext cx="808235" cy="307777"/>
          </a:xfrm>
          <a:prstGeom prst="rect">
            <a:avLst/>
          </a:prstGeom>
          <a:noFill/>
        </p:spPr>
        <p:txBody>
          <a:bodyPr wrap="none" rtlCol="0">
            <a:spAutoFit/>
          </a:bodyPr>
          <a:lstStyle/>
          <a:p>
            <a:r>
              <a:rPr lang="en-US" sz="1400" dirty="0"/>
              <a:t>Layer 2</a:t>
            </a:r>
            <a:endParaRPr lang="en-US"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87" y="136524"/>
            <a:ext cx="11306864"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512" y="1631276"/>
                <a:ext cx="11187839" cy="467448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From last slide, </a:t>
                </a:r>
                <a:r>
                  <a:rPr lang="en-US" sz="2000" b="1" dirty="0">
                    <a:latin typeface="Arial" charset="0"/>
                    <a:ea typeface="Arial" charset="0"/>
                    <a:cs typeface="Arial" charset="0"/>
                  </a:rPr>
                  <a:t>z</a:t>
                </a:r>
                <a:r>
                  <a:rPr lang="en-US" sz="2000" b="1" baseline="30000" dirty="0">
                    <a:latin typeface="Arial" charset="0"/>
                    <a:ea typeface="Arial" charset="0"/>
                    <a:cs typeface="Arial" charset="0"/>
                  </a:rPr>
                  <a:t>[2] </a:t>
                </a:r>
                <a:r>
                  <a:rPr lang="en-US" sz="2000" dirty="0">
                    <a:latin typeface="Arial" charset="0"/>
                    <a:ea typeface="Arial" charset="0"/>
                    <a:cs typeface="Arial" charset="0"/>
                  </a:rPr>
                  <a:t>= W</a:t>
                </a:r>
                <a:r>
                  <a:rPr lang="en-US" sz="2000" baseline="30000" dirty="0">
                    <a:latin typeface="Arial" charset="0"/>
                    <a:ea typeface="Arial" charset="0"/>
                    <a:cs typeface="Arial" charset="0"/>
                  </a:rPr>
                  <a:t>[2] </a:t>
                </a:r>
                <a:r>
                  <a:rPr lang="en-US" sz="2000" b="1" dirty="0">
                    <a:latin typeface="Arial" charset="0"/>
                    <a:ea typeface="Arial" charset="0"/>
                    <a:cs typeface="Arial" charset="0"/>
                  </a:rPr>
                  <a:t>g(a</a:t>
                </a:r>
                <a:r>
                  <a:rPr lang="en-US" sz="2000" b="1" baseline="30000" dirty="0">
                    <a:latin typeface="Arial" charset="0"/>
                    <a:ea typeface="Arial" charset="0"/>
                    <a:cs typeface="Arial" charset="0"/>
                  </a:rPr>
                  <a:t>[1]</a:t>
                </a:r>
                <a:r>
                  <a:rPr lang="en-US" sz="2000" b="1" dirty="0">
                    <a:latin typeface="Arial" charset="0"/>
                    <a:ea typeface="Arial" charset="0"/>
                    <a:cs typeface="Arial" charset="0"/>
                  </a:rPr>
                  <a:t>)+b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b="1" dirty="0">
                    <a:latin typeface="Arial" charset="0"/>
                    <a:ea typeface="Arial" charset="0"/>
                    <a:cs typeface="Arial" charset="0"/>
                  </a:rPr>
                  <a:t>g</a:t>
                </a:r>
                <a:r>
                  <a:rPr lang="en-US" sz="2000" dirty="0">
                    <a:latin typeface="Arial" charset="0"/>
                    <a:ea typeface="Arial" charset="0"/>
                    <a:cs typeface="Arial" charset="0"/>
                  </a:rPr>
                  <a:t>(W</a:t>
                </a:r>
                <a:r>
                  <a:rPr lang="en-US" sz="2000" baseline="30000" dirty="0">
                    <a:latin typeface="Arial" charset="0"/>
                    <a:ea typeface="Arial" charset="0"/>
                    <a:cs typeface="Arial" charset="0"/>
                  </a:rPr>
                  <a:t>[1]</a:t>
                </a:r>
                <a:r>
                  <a:rPr lang="en-US" sz="2000" b="1" dirty="0">
                    <a:latin typeface="Arial" charset="0"/>
                    <a:ea typeface="Arial" charset="0"/>
                    <a:cs typeface="Arial" charset="0"/>
                  </a:rPr>
                  <a:t>x</a:t>
                </a:r>
                <a:r>
                  <a:rPr lang="en-US" sz="2000" dirty="0">
                    <a:latin typeface="Arial" charset="0"/>
                    <a:ea typeface="Arial" charset="0"/>
                    <a:cs typeface="Arial" charset="0"/>
                  </a:rPr>
                  <a:t>+</a:t>
                </a:r>
                <a:r>
                  <a:rPr lang="en-US" sz="2000" b="1" dirty="0">
                    <a:latin typeface="Arial" charset="0"/>
                    <a:ea typeface="Arial" charset="0"/>
                    <a:cs typeface="Arial" charset="0"/>
                  </a:rPr>
                  <a:t> b</a:t>
                </a:r>
                <a:r>
                  <a:rPr lang="en-US" sz="2000" b="1" baseline="30000" dirty="0">
                    <a:latin typeface="Arial" charset="0"/>
                    <a:ea typeface="Arial" charset="0"/>
                    <a:cs typeface="Arial" charset="0"/>
                  </a:rPr>
                  <a:t>[1]</a:t>
                </a:r>
                <a:r>
                  <a:rPr lang="en-US" sz="2000" dirty="0">
                    <a:latin typeface="Arial" charset="0"/>
                    <a:ea typeface="Arial" charset="0"/>
                    <a:cs typeface="Arial" charset="0"/>
                  </a:rPr>
                  <a:t>)</a:t>
                </a:r>
                <a:r>
                  <a:rPr lang="en-US" sz="2000" b="1" dirty="0">
                    <a:latin typeface="Arial" charset="0"/>
                    <a:ea typeface="Arial" charset="0"/>
                    <a:cs typeface="Arial" charset="0"/>
                  </a:rPr>
                  <a:t> + 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for a two layer NN.</a:t>
                </a:r>
              </a:p>
              <a:p>
                <a:pPr marL="342900" indent="-342900" algn="l">
                  <a:buFont typeface="Arial" panose="020B0604020202020204" pitchFamily="34" charset="0"/>
                  <a:buChar char="•"/>
                </a:pPr>
                <a:r>
                  <a:rPr lang="en-US" sz="2000" dirty="0">
                    <a:latin typeface="Arial" charset="0"/>
                    <a:ea typeface="Arial" charset="0"/>
                    <a:cs typeface="Arial" charset="0"/>
                  </a:rPr>
                  <a:t>We could write a more general equation for an L-layer NN.</a:t>
                </a:r>
              </a:p>
              <a:p>
                <a:pPr marL="342900" indent="-342900" algn="l">
                  <a:buFont typeface="Arial" panose="020B0604020202020204" pitchFamily="34" charset="0"/>
                  <a:buChar char="•"/>
                </a:pPr>
                <a:r>
                  <a:rPr lang="en-US" sz="2000" dirty="0">
                    <a:latin typeface="Arial" charset="0"/>
                    <a:ea typeface="Arial" charset="0"/>
                    <a:cs typeface="Arial" charset="0"/>
                  </a:rPr>
                  <a:t>The optimization problem for an L layer NN is minimize J where:</a:t>
                </a:r>
              </a:p>
              <a:p>
                <a:pPr marL="800100" lvl="1" indent="-342900" algn="l">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b="0" i="1" smtClean="0">
                            <a:latin typeface="Cambria Math" panose="02040503050406030204" pitchFamily="18" charset="0"/>
                            <a:ea typeface="Cambria Math" panose="02040503050406030204" pitchFamily="18" charset="0"/>
                            <a:cs typeface="Arial" charset="0"/>
                          </a:rPr>
                          <m:t>𝑖</m:t>
                        </m:r>
                      </m:sub>
                    </m:sSub>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1" i="1" smtClean="0">
                            <a:latin typeface="Cambria Math" panose="02040503050406030204" pitchFamily="18" charset="0"/>
                            <a:ea typeface="Cambria Math" panose="02040503050406030204" pitchFamily="18" charset="0"/>
                            <a:cs typeface="Arial" charset="0"/>
                          </a:rPr>
                          <m:t>𝒙</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 </m:t>
                        </m:r>
                        <m:r>
                          <a:rPr lang="en-US" sz="1800" b="0" i="1" smtClean="0">
                            <a:latin typeface="Cambria Math" panose="02040503050406030204" pitchFamily="18" charset="0"/>
                            <a:ea typeface="Cambria Math" panose="02040503050406030204" pitchFamily="18" charset="0"/>
                            <a:cs typeface="Arial" charset="0"/>
                          </a:rPr>
                          <m:t>𝑦</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m:t>
                        </m:r>
                      </m:e>
                    </m:d>
                    <m:r>
                      <a:rPr lang="en-US" sz="1800" b="0" i="1" smtClean="0">
                        <a:latin typeface="Cambria Math" panose="02040503050406030204" pitchFamily="18" charset="0"/>
                        <a:ea typeface="Cambria Math" panose="02040503050406030204" pitchFamily="18" charset="0"/>
                        <a:cs typeface="Arial" charset="0"/>
                      </a:rPr>
                      <m:t>=−</m:t>
                    </m:r>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func>
                          <m:funcPr>
                            <m:ctrlPr>
                              <a:rPr lang="en-US" sz="1800" b="0" i="1" smtClean="0">
                                <a:latin typeface="Cambria Math" panose="02040503050406030204" pitchFamily="18" charset="0"/>
                                <a:ea typeface="Cambria Math" panose="02040503050406030204" pitchFamily="18" charset="0"/>
                                <a:cs typeface="Arial" charset="0"/>
                              </a:rPr>
                            </m:ctrlPr>
                          </m:funcPr>
                          <m:fName>
                            <m:r>
                              <m:rPr>
                                <m:sty m:val="p"/>
                              </m:rPr>
                              <a:rPr lang="en-US" sz="1800" b="0" i="0" smtClean="0">
                                <a:latin typeface="Cambria Math" panose="02040503050406030204" pitchFamily="18" charset="0"/>
                                <a:ea typeface="Cambria Math" panose="02040503050406030204" pitchFamily="18" charset="0"/>
                                <a:cs typeface="Arial" charset="0"/>
                              </a:rPr>
                              <m:t>ln</m:t>
                            </m:r>
                          </m:fName>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𝑎</m:t>
                                    </m:r>
                                  </m:e>
                                  <m:sup>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e>
                        </m:func>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𝑙𝑛</m:t>
                        </m:r>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e>
                        </m:d>
                      </m:e>
                    </m:d>
                  </m:oMath>
                </a14:m>
                <a:r>
                  <a:rPr lang="en-US" sz="1800" dirty="0">
                    <a:latin typeface="Arial" charset="0"/>
                    <a:ea typeface="Arial" charset="0"/>
                    <a:cs typeface="Arial" charset="0"/>
                  </a:rPr>
                  <a:t>, and,</a:t>
                </a:r>
              </a:p>
              <a:p>
                <a:pPr marL="742950" lvl="1" indent="-28575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charset="0"/>
                      </a:rPr>
                      <m:t>𝐽</m:t>
                    </m:r>
                    <m:r>
                      <a:rPr lang="en-US" sz="1800" b="0" i="0" smtClean="0">
                        <a:latin typeface="Cambria Math" panose="02040503050406030204" pitchFamily="18" charset="0"/>
                        <a:ea typeface="Cambria Math" panose="02040503050406030204" pitchFamily="18" charset="0"/>
                        <a:cs typeface="Arial" charset="0"/>
                      </a:rPr>
                      <m:t>=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i="1">
                                <a:latin typeface="Cambria Math" panose="02040503050406030204" pitchFamily="18" charset="0"/>
                                <a:ea typeface="Cambria Math" panose="02040503050406030204" pitchFamily="18" charset="0"/>
                                <a:cs typeface="Arial" charset="0"/>
                              </a:rPr>
                              <m:t>𝑖</m:t>
                            </m:r>
                          </m:sub>
                        </m:sSub>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m:t>
                            </m:r>
                          </m:e>
                        </m:d>
                      </m:e>
                    </m:nary>
                  </m:oMath>
                </a14:m>
                <a:endParaRPr lang="en-US" sz="1800" dirty="0">
                  <a:latin typeface="Arial" charset="0"/>
                  <a:ea typeface="Arial" charset="0"/>
                  <a:cs typeface="Arial" charset="0"/>
                </a:endParaRPr>
              </a:p>
              <a:p>
                <a:pPr marL="742950" lvl="1" indent="-285750" algn="l">
                  <a:buFont typeface="Arial" panose="020B0604020202020204" pitchFamily="34" charset="0"/>
                  <a:buChar char="•"/>
                </a:pPr>
                <a:r>
                  <a:rPr lang="en-US" sz="1800" dirty="0">
                    <a:latin typeface="Arial" charset="0"/>
                    <a:ea typeface="Arial" charset="0"/>
                    <a:cs typeface="Arial" charset="0"/>
                  </a:rPr>
                  <a:t>We often use the notation </a:t>
                </a:r>
                <a14:m>
                  <m:oMath xmlns:m="http://schemas.openxmlformats.org/officeDocument/2006/math">
                    <m:sSup>
                      <m:sSupPr>
                        <m:ctrlPr>
                          <a:rPr lang="en-US" sz="1800" b="0" i="1" smtClean="0">
                            <a:latin typeface="Cambria Math" panose="02040503050406030204" pitchFamily="18" charset="0"/>
                            <a:ea typeface="Arial" charset="0"/>
                            <a:cs typeface="Arial" charset="0"/>
                          </a:rPr>
                        </m:ctrlPr>
                      </m:sSupPr>
                      <m:e>
                        <m:r>
                          <a:rPr lang="en-US" sz="1800" b="0" i="1" smtClean="0">
                            <a:latin typeface="Cambria Math" panose="02040503050406030204" pitchFamily="18" charset="0"/>
                            <a:ea typeface="Arial" charset="0"/>
                            <a:cs typeface="Arial" charset="0"/>
                          </a:rPr>
                          <m:t>𝑦</m:t>
                        </m:r>
                      </m:e>
                      <m:sup>
                        <m:r>
                          <a:rPr lang="en-US" sz="1800" b="0" i="1" smtClean="0">
                            <a:latin typeface="Cambria Math" panose="02040503050406030204" pitchFamily="18" charset="0"/>
                            <a:ea typeface="Arial" charset="0"/>
                            <a:cs typeface="Arial" charset="0"/>
                          </a:rPr>
                          <m:t>′</m:t>
                        </m:r>
                      </m:sup>
                    </m:sSup>
                    <m:d>
                      <m:dPr>
                        <m:ctrlPr>
                          <a:rPr lang="en-US" sz="1800" b="0" i="1" smtClean="0">
                            <a:latin typeface="Cambria Math" panose="02040503050406030204" pitchFamily="18" charset="0"/>
                            <a:ea typeface="Arial" charset="0"/>
                            <a:cs typeface="Arial" charset="0"/>
                          </a:rPr>
                        </m:ctrlPr>
                      </m:dPr>
                      <m:e>
                        <m:r>
                          <a:rPr lang="en-US" sz="1800" b="0" i="1" smtClean="0">
                            <a:latin typeface="Cambria Math" panose="02040503050406030204" pitchFamily="18" charset="0"/>
                            <a:ea typeface="Arial" charset="0"/>
                            <a:cs typeface="Arial" charset="0"/>
                          </a:rPr>
                          <m:t>𝑖</m:t>
                        </m:r>
                      </m:e>
                    </m:d>
                    <m:r>
                      <a:rPr lang="en-US" sz="1800" b="0" i="1" smtClean="0">
                        <a:latin typeface="Cambria Math" panose="02040503050406030204" pitchFamily="18" charset="0"/>
                        <a:ea typeface="Arial" charset="0"/>
                        <a:cs typeface="Arial" charset="0"/>
                      </a:rPr>
                      <m:t>=</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The update rule for this optimization problem  at each layer is:</a:t>
                </a:r>
              </a:p>
              <a:p>
                <a:pPr marL="800100" lvl="1" indent="-342900" algn="l">
                  <a:buFont typeface="Arial" panose="020B0604020202020204" pitchFamily="34" charset="0"/>
                  <a:buChar char="•"/>
                </a:pPr>
                <a:r>
                  <a:rPr lang="en-US" dirty="0">
                    <a:latin typeface="Arial" charset="0"/>
                    <a:ea typeface="Arial" charset="0"/>
                    <a:cs typeface="Arial" charset="0"/>
                  </a:rPr>
                  <a:t>W</a:t>
                </a:r>
                <a:r>
                  <a:rPr lang="en-US" baseline="30000" dirty="0">
                    <a:latin typeface="Arial" charset="0"/>
                    <a:ea typeface="Arial" charset="0"/>
                    <a:cs typeface="Arial" charset="0"/>
                  </a:rPr>
                  <a:t>[l]  </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b</a:t>
                </a:r>
                <a:r>
                  <a:rPr lang="en-US" baseline="30000" dirty="0">
                    <a:latin typeface="Arial" charset="0"/>
                    <a:ea typeface="Arial" charset="0"/>
                    <a:cs typeface="Arial" charset="0"/>
                  </a:rPr>
                  <a:t>[l]</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𝑏</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We can use the chain rule to calculate, say,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as</a:t>
                </a:r>
              </a:p>
              <a:p>
                <a:pPr marL="800100" lvl="1" indent="-342900" algn="l">
                  <a:buFont typeface="Arial" panose="020B0604020202020204" pitchFamily="34" charset="0"/>
                  <a:buChar char="•"/>
                </a:pP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i="1">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𝑊𝑧</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(Note, we need to align the dimensions of the vectors)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512" y="1631276"/>
                <a:ext cx="11187839" cy="4674485"/>
              </a:xfrm>
              <a:blipFill>
                <a:blip r:embed="rId3"/>
                <a:stretch>
                  <a:fillRect l="-454" t="-10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96059"/>
            <a:ext cx="11436950"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961901" y="1911927"/>
            <a:ext cx="10367159" cy="444442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342900" indent="-342900" algn="l">
              <a:buFont typeface="Arial" panose="020B0604020202020204" pitchFamily="34" charset="0"/>
              <a:buChar char="•"/>
            </a:pPr>
            <a:r>
              <a:rPr lang="en-US" sz="2000" dirty="0">
                <a:latin typeface="Arial" charset="0"/>
                <a:ea typeface="Arial" charset="0"/>
                <a:cs typeface="Arial" charset="0"/>
              </a:rPr>
              <a:t>Procedure</a:t>
            </a:r>
          </a:p>
          <a:p>
            <a:pPr lvl="1" algn="l"/>
            <a:r>
              <a:rPr lang="en-US" dirty="0">
                <a:latin typeface="Arial" charset="0"/>
                <a:ea typeface="Arial" charset="0"/>
                <a:cs typeface="Arial" charset="0"/>
              </a:rPr>
              <a:t>Initialize W</a:t>
            </a:r>
            <a:r>
              <a:rPr lang="en-US" baseline="30000" dirty="0">
                <a:latin typeface="Arial" charset="0"/>
                <a:ea typeface="Arial" charset="0"/>
                <a:cs typeface="Arial" charset="0"/>
              </a:rPr>
              <a:t>[1]</a:t>
            </a:r>
            <a:r>
              <a:rPr lang="en-US" dirty="0">
                <a:latin typeface="Arial" charset="0"/>
                <a:ea typeface="Arial" charset="0"/>
                <a:cs typeface="Arial" charset="0"/>
              </a:rPr>
              <a:t>, b</a:t>
            </a:r>
            <a:r>
              <a:rPr lang="en-US" baseline="30000" dirty="0">
                <a:latin typeface="Arial" charset="0"/>
                <a:ea typeface="Arial" charset="0"/>
                <a:cs typeface="Arial" charset="0"/>
              </a:rPr>
              <a:t>[1]</a:t>
            </a:r>
            <a:r>
              <a:rPr lang="en-US" dirty="0">
                <a:latin typeface="Arial" charset="0"/>
                <a:ea typeface="Arial" charset="0"/>
                <a:cs typeface="Arial" charset="0"/>
              </a:rPr>
              <a:t>, W</a:t>
            </a:r>
            <a:r>
              <a:rPr lang="en-US" baseline="30000" dirty="0">
                <a:latin typeface="Arial" charset="0"/>
                <a:ea typeface="Arial" charset="0"/>
                <a:cs typeface="Arial" charset="0"/>
              </a:rPr>
              <a:t>[2]</a:t>
            </a:r>
            <a:r>
              <a:rPr lang="en-US" dirty="0">
                <a:latin typeface="Arial" charset="0"/>
                <a:ea typeface="Arial" charset="0"/>
                <a:cs typeface="Arial" charset="0"/>
              </a:rPr>
              <a:t>, b</a:t>
            </a:r>
            <a:r>
              <a:rPr lang="en-US" baseline="30000" dirty="0">
                <a:latin typeface="Arial" charset="0"/>
                <a:ea typeface="Arial" charset="0"/>
                <a:cs typeface="Arial" charset="0"/>
              </a:rPr>
              <a:t>[2]</a:t>
            </a:r>
            <a:r>
              <a:rPr lang="en-US" dirty="0">
                <a:latin typeface="Arial" charset="0"/>
                <a:ea typeface="Arial" charset="0"/>
                <a:cs typeface="Arial" charset="0"/>
              </a:rPr>
              <a:t>, … to small non-zero random values</a:t>
            </a:r>
          </a:p>
          <a:p>
            <a:pPr lvl="1" algn="l"/>
            <a:r>
              <a:rPr lang="en-US" dirty="0">
                <a:latin typeface="Arial" charset="0"/>
                <a:ea typeface="Arial" charset="0"/>
                <a:cs typeface="Arial" charset="0"/>
              </a:rPr>
              <a:t>Apply Update rules</a:t>
            </a:r>
          </a:p>
          <a:p>
            <a:pPr lvl="1" algn="l"/>
            <a:r>
              <a:rPr lang="en-US" dirty="0">
                <a:latin typeface="Arial" charset="0"/>
                <a:ea typeface="Arial" charset="0"/>
                <a:cs typeface="Arial" charset="0"/>
              </a:rPr>
              <a:t>Repeat until convergence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24507" cy="868362"/>
          </a:xfrm>
        </p:spPr>
        <p:txBody>
          <a:bodyPr anchor="ctr">
            <a:normAutofit/>
          </a:bodyPr>
          <a:lstStyle/>
          <a:p>
            <a:pPr algn="ctr"/>
            <a:r>
              <a:rPr lang="en-US" sz="44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0259" y="1569308"/>
                <a:ext cx="10453817" cy="478704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Forward propagation</a:t>
                </a:r>
              </a:p>
              <a:p>
                <a:pPr marL="800100" lvl="1" indent="-342900" algn="l">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a</a:t>
                </a:r>
                <a:r>
                  <a:rPr lang="en-US" baseline="30000" dirty="0">
                    <a:latin typeface="Arial" charset="0"/>
                    <a:ea typeface="Arial" charset="0"/>
                    <a:cs typeface="Arial" charset="0"/>
                  </a:rPr>
                  <a:t>[l-1]</a:t>
                </a:r>
                <a:r>
                  <a:rPr lang="en-US" dirty="0">
                    <a:latin typeface="Arial" charset="0"/>
                    <a:ea typeface="Arial" charset="0"/>
                    <a:cs typeface="Arial" charset="0"/>
                  </a:rPr>
                  <a:t>+b</a:t>
                </a:r>
                <a:r>
                  <a:rPr lang="en-US" baseline="30000" dirty="0">
                    <a:latin typeface="Arial" charset="0"/>
                    <a:ea typeface="Arial" charset="0"/>
                    <a:cs typeface="Arial" charset="0"/>
                  </a:rPr>
                  <a:t>[l]</a:t>
                </a:r>
              </a:p>
              <a:p>
                <a:pPr marL="800100" lvl="1" indent="-342900" algn="l">
                  <a:buFont typeface="Arial" panose="020B0604020202020204" pitchFamily="34" charset="0"/>
                  <a:buChar char="•"/>
                </a:pPr>
                <a:r>
                  <a:rPr lang="en-US" dirty="0">
                    <a:latin typeface="Arial" charset="0"/>
                    <a:ea typeface="Arial" charset="0"/>
                    <a:cs typeface="Arial" charset="0"/>
                  </a:rPr>
                  <a:t>a</a:t>
                </a:r>
                <a:r>
                  <a:rPr lang="en-US" baseline="30000" dirty="0">
                    <a:latin typeface="Arial" charset="0"/>
                    <a:ea typeface="Arial" charset="0"/>
                    <a:cs typeface="Arial" charset="0"/>
                  </a:rPr>
                  <a:t>[l]</a:t>
                </a:r>
                <a:r>
                  <a:rPr lang="en-US" dirty="0">
                    <a:latin typeface="Arial" charset="0"/>
                    <a:ea typeface="Arial" charset="0"/>
                    <a:cs typeface="Arial" charset="0"/>
                  </a:rPr>
                  <a:t>= g</a:t>
                </a:r>
                <a:r>
                  <a:rPr lang="en-US" baseline="30000" dirty="0">
                    <a:latin typeface="Arial" charset="0"/>
                    <a:ea typeface="Arial" charset="0"/>
                    <a:cs typeface="Arial" charset="0"/>
                  </a:rPr>
                  <a:t>[l]</a:t>
                </a: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Backward propagation</a:t>
                </a:r>
              </a:p>
              <a:p>
                <a:pPr marL="800100" lvl="1" indent="-342900" algn="l">
                  <a:buFont typeface="Arial" panose="020B0604020202020204" pitchFamily="34" charset="0"/>
                  <a:buChar char="•"/>
                </a:pPr>
                <a:r>
                  <a:rPr lang="en-US" dirty="0">
                    <a:latin typeface="Arial" charset="0"/>
                    <a:ea typeface="Arial" charset="0"/>
                    <a:cs typeface="Arial" charset="0"/>
                  </a:rPr>
                  <a:t>L(y’,y)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cs typeface="Arial" charset="0"/>
                          </a:rPr>
                          <m:t>1</m:t>
                        </m:r>
                        <m:d>
                          <m:dPr>
                            <m:begChr m:val="["/>
                            <m:endChr m:val="]"/>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𝑗</m:t>
                            </m:r>
                          </m:e>
                        </m:d>
                        <m:r>
                          <a:rPr lang="en-US" b="0" i="0" smtClean="0">
                            <a:latin typeface="Cambria Math" panose="02040503050406030204" pitchFamily="18" charset="0"/>
                            <a:cs typeface="Arial" charset="0"/>
                          </a:rPr>
                          <m:t> </m:t>
                        </m:r>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𝑦</m:t>
                            </m:r>
                          </m:e>
                          <m:sub>
                            <m:r>
                              <a:rPr lang="en-US" i="1">
                                <a:latin typeface="Cambria Math" panose="02040503050406030204" pitchFamily="18" charset="0"/>
                                <a:cs typeface="Arial" charset="0"/>
                              </a:rPr>
                              <m:t>𝑗</m:t>
                            </m:r>
                          </m:sub>
                        </m:sSub>
                        <m:r>
                          <a:rPr lang="en-US" i="1">
                            <a:latin typeface="Cambria Math" panose="02040503050406030204" pitchFamily="18" charset="0"/>
                            <a:cs typeface="Arial" charset="0"/>
                          </a:rPr>
                          <m:t>𝑗</m:t>
                        </m:r>
                        <m:r>
                          <a:rPr lang="en-US" i="1">
                            <a:latin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buAutoNum type="arabicPeriod"/>
                </a:pPr>
                <a:r>
                  <a:rPr lang="en-US" dirty="0">
                    <a:latin typeface="Arial" charset="0"/>
                    <a:ea typeface="Arial" charset="0"/>
                    <a:cs typeface="Arial" charset="0"/>
                  </a:rPr>
                  <a:t>𝛿[l] = ∇</a:t>
                </a:r>
                <a:r>
                  <a:rPr lang="en-US" baseline="-25000" dirty="0">
                    <a:latin typeface="Arial" charset="0"/>
                    <a:ea typeface="Arial" charset="0"/>
                    <a:cs typeface="Arial" charset="0"/>
                  </a:rPr>
                  <a:t>z[l]</a:t>
                </a:r>
                <a:r>
                  <a:rPr lang="en-US" dirty="0">
                    <a:latin typeface="Arial" charset="0"/>
                    <a:ea typeface="Arial" charset="0"/>
                    <a:cs typeface="Arial" charset="0"/>
                  </a:rPr>
                  <a:t> L(y’,y)</a:t>
                </a:r>
              </a:p>
              <a:p>
                <a:pPr lvl="2" algn="l"/>
                <a:r>
                  <a:rPr lang="en-US" sz="2000" dirty="0">
                    <a:latin typeface="Arial" charset="0"/>
                    <a:ea typeface="Arial" charset="0"/>
                    <a:cs typeface="Arial" charset="0"/>
                  </a:rPr>
                  <a:t>∇</a:t>
                </a:r>
                <a:r>
                  <a:rPr lang="en-US" sz="2000" baseline="-25000" dirty="0">
                    <a:latin typeface="Arial" charset="0"/>
                    <a:ea typeface="Arial" charset="0"/>
                    <a:cs typeface="Arial" charset="0"/>
                  </a:rPr>
                  <a:t>z[l]</a:t>
                </a:r>
                <a:r>
                  <a:rPr lang="en-US" sz="2000" dirty="0">
                    <a:latin typeface="Arial" charset="0"/>
                    <a:ea typeface="Arial" charset="0"/>
                    <a:cs typeface="Arial" charset="0"/>
                  </a:rPr>
                  <a:t> L(y’,y)= ∇</a:t>
                </a:r>
                <a:r>
                  <a:rPr lang="en-US" sz="2000" baseline="-25000" dirty="0">
                    <a:latin typeface="Arial" charset="0"/>
                    <a:ea typeface="Arial" charset="0"/>
                    <a:cs typeface="Arial" charset="0"/>
                  </a:rPr>
                  <a:t>y’</a:t>
                </a:r>
                <a:r>
                  <a:rPr lang="en-US" sz="2000" dirty="0">
                    <a:latin typeface="Arial" charset="0"/>
                    <a:ea typeface="Arial" charset="0"/>
                    <a:cs typeface="Arial" charset="0"/>
                  </a:rPr>
                  <a:t> L(y’,y) ∙ g[N]’z[N]</a:t>
                </a:r>
              </a:p>
              <a:p>
                <a:pPr marL="800100" lvl="1" indent="-342900" algn="l">
                  <a:buAutoNum type="arabicPeriod"/>
                </a:pPr>
                <a:endParaRPr lang="en-US" dirty="0">
                  <a:latin typeface="Arial" charset="0"/>
                  <a:ea typeface="Arial" charset="0"/>
                  <a:cs typeface="Arial" charset="0"/>
                </a:endParaRPr>
              </a:p>
              <a:p>
                <a:pPr marL="800100" lvl="1" indent="-342900" algn="l">
                  <a:buFont typeface="+mj-lt"/>
                  <a:buAutoNum type="arabicPeriod"/>
                </a:pPr>
                <a:r>
                  <a:rPr lang="en-US" dirty="0">
                    <a:latin typeface="Arial" charset="0"/>
                    <a:ea typeface="Arial" charset="0"/>
                    <a:cs typeface="Arial" charset="0"/>
                  </a:rPr>
                  <a:t>J(W,b)= L(a</a:t>
                </a:r>
                <a:r>
                  <a:rPr lang="en-US" baseline="30000" dirty="0">
                    <a:latin typeface="Arial" charset="0"/>
                    <a:ea typeface="Arial" charset="0"/>
                    <a:cs typeface="Arial" charset="0"/>
                  </a:rPr>
                  <a:t>[N]</a:t>
                </a:r>
                <a:r>
                  <a:rPr lang="en-US" dirty="0">
                    <a:latin typeface="Arial" charset="0"/>
                    <a:ea typeface="Arial" charset="0"/>
                    <a:cs typeface="Arial" charset="0"/>
                  </a:rPr>
                  <a:t>, y)= L(y’, y)</a:t>
                </a:r>
              </a:p>
              <a:p>
                <a:pPr lvl="2" algn="l"/>
                <a:r>
                  <a:rPr lang="en-US" sz="2000" dirty="0">
                    <a:latin typeface="Arial" charset="0"/>
                    <a:ea typeface="Arial" charset="0"/>
                    <a:cs typeface="Arial" charset="0"/>
                  </a:rPr>
                  <a:t>𝛿</a:t>
                </a:r>
                <a:r>
                  <a:rPr lang="en-US" sz="2000" baseline="30000" dirty="0">
                    <a:latin typeface="Arial" charset="0"/>
                    <a:ea typeface="Arial" charset="0"/>
                    <a:cs typeface="Arial" charset="0"/>
                  </a:rPr>
                  <a:t>[l]</a:t>
                </a:r>
                <a:r>
                  <a:rPr lang="en-US" sz="2000" dirty="0">
                    <a:latin typeface="Arial" charset="0"/>
                    <a:ea typeface="Arial" charset="0"/>
                    <a:cs typeface="Arial" charset="0"/>
                  </a:rPr>
                  <a:t> = (W</a:t>
                </a:r>
                <a:r>
                  <a:rPr lang="en-US" sz="2000" baseline="30000" dirty="0">
                    <a:latin typeface="Arial" charset="0"/>
                    <a:ea typeface="Arial" charset="0"/>
                    <a:cs typeface="Arial" charset="0"/>
                  </a:rPr>
                  <a:t>[L+1]</a:t>
                </a:r>
                <a:r>
                  <a:rPr lang="en-US" sz="2000" dirty="0">
                    <a:latin typeface="Arial" charset="0"/>
                    <a:ea typeface="Arial" charset="0"/>
                    <a:cs typeface="Arial" charset="0"/>
                  </a:rPr>
                  <a:t> 𝛿</a:t>
                </a:r>
                <a:r>
                  <a:rPr lang="en-US" sz="2000" baseline="30000" dirty="0">
                    <a:latin typeface="Arial" charset="0"/>
                    <a:ea typeface="Arial" charset="0"/>
                    <a:cs typeface="Arial" charset="0"/>
                  </a:rPr>
                  <a:t>[l+1]</a:t>
                </a:r>
                <a:r>
                  <a:rPr lang="en-US" sz="2000" dirty="0">
                    <a:latin typeface="Arial" charset="0"/>
                    <a:ea typeface="Arial" charset="0"/>
                    <a:cs typeface="Arial" charset="0"/>
                  </a:rPr>
                  <a:t> )∙ g’[z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800100" lvl="1" indent="-342900" algn="l">
                  <a:buFont typeface="+mj-lt"/>
                  <a:buAutoNum type="arabicPeriod"/>
                </a:pPr>
                <a:r>
                  <a:rPr lang="en-US" dirty="0">
                    <a:latin typeface="Arial" charset="0"/>
                    <a:ea typeface="Arial" charset="0"/>
                    <a:cs typeface="Arial" charset="0"/>
                  </a:rPr>
                  <a:t>Gradients</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W[l]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a:t>
                </a:r>
                <a:r>
                  <a:rPr lang="en-US" sz="2000" baseline="30000" dirty="0">
                    <a:latin typeface="Arial" charset="0"/>
                    <a:ea typeface="Arial" charset="0"/>
                    <a:cs typeface="Arial" charset="0"/>
                  </a:rPr>
                  <a:t>[l-1]T</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b[l]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t>
                </a:r>
                <a:endParaRPr lang="en-US" sz="20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0259" y="1569308"/>
                <a:ext cx="10453817" cy="4787043"/>
              </a:xfrm>
              <a:blipFill>
                <a:blip r:embed="rId3"/>
                <a:stretch>
                  <a:fillRect l="-485" t="-10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96058"/>
            <a:ext cx="1183004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044" y="2326811"/>
                <a:ext cx="11310551" cy="304160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342900" indent="-342900"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b="0" i="1" smtClean="0">
                        <a:latin typeface="Cambria Math" panose="02040503050406030204" pitchFamily="18" charset="0"/>
                        <a:cs typeface="Arial" charset="0"/>
                      </a:rPr>
                      <m:t>𝐽</m:t>
                    </m:r>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𝑊</m:t>
                            </m:r>
                          </m:e>
                        </m:d>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342900" indent="-342900"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𝐿</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𝑊</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𝛼𝜆</m:t>
                        </m:r>
                      </m:e>
                    </m:d>
                    <m:r>
                      <a:rPr lang="en-US" sz="2000" b="0" i="1" smtClean="0">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044" y="2326811"/>
                <a:ext cx="11310551" cy="3041602"/>
              </a:xfrm>
              <a:blipFill>
                <a:blip r:embed="rId3"/>
                <a:stretch>
                  <a:fillRect l="-336" t="-1660" r="-3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4" y="1802675"/>
                <a:ext cx="8084159" cy="43503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We’ve already seen one important distribution, namely the Binomial distribution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most important continuous distribution is the Gaussian or normal distribution.  The sample space is all real numbers.</a:t>
                </a:r>
              </a:p>
              <a:p>
                <a:pPr lvl="1" algn="l">
                  <a:lnSpc>
                    <a:spcPct val="100000"/>
                  </a:lnSpc>
                  <a:spcBef>
                    <a:spcPts val="0"/>
                  </a:spcBef>
                </a:pPr>
                <a:r>
                  <a:rPr lang="en-US" dirty="0">
                    <a:latin typeface="Arial" charset="0"/>
                    <a:ea typeface="Arial" charset="0"/>
                    <a:cs typeface="Arial" charset="0"/>
                  </a:rPr>
                  <a:t>g</a:t>
                </a:r>
                <a:r>
                  <a:rPr lang="en-US" baseline="-25000" dirty="0">
                    <a:latin typeface="Arial" charset="0"/>
                    <a:ea typeface="Arial" charset="0"/>
                    <a:cs typeface="Arial" charset="0"/>
                  </a:rPr>
                  <a:t>𝜇,𝜎</a:t>
                </a:r>
                <a:r>
                  <a:rPr lang="en-US" dirty="0">
                    <a:latin typeface="Arial" charset="0"/>
                    <a:ea typeface="Arial" charset="0"/>
                    <a:cs typeface="Arial" charset="0"/>
                  </a:rPr>
                  <a:t>(x)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i="1" smtClean="0">
                            <a:latin typeface="Cambria Math" panose="02040503050406030204" pitchFamily="18" charset="0"/>
                            <a:ea typeface="Cambria Math" panose="02040503050406030204" pitchFamily="18" charset="0"/>
                            <a:cs typeface="Arial" charset="0"/>
                          </a:rPr>
                          <m:t>𝜎</m:t>
                        </m:r>
                        <m:rad>
                          <m:radPr>
                            <m:degHide m:val="on"/>
                            <m:ctrlPr>
                              <a:rPr lang="en-US" i="1" smtClean="0">
                                <a:latin typeface="Cambria Math" panose="02040503050406030204" pitchFamily="18" charset="0"/>
                                <a:ea typeface="Cambria Math" panose="02040503050406030204" pitchFamily="18" charset="0"/>
                                <a:cs typeface="Arial" charset="0"/>
                              </a:rPr>
                            </m:ctrlPr>
                          </m:radPr>
                          <m:deg/>
                          <m:e>
                            <m:r>
                              <m:rPr>
                                <m:nor/>
                              </m:rPr>
                              <a:rPr lang="en-US" b="0" i="0" smtClean="0">
                                <a:latin typeface="Cambria Math" panose="02040503050406030204" pitchFamily="18" charset="0"/>
                                <a:ea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exp(</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e>
                        </m:d>
                        <m:r>
                          <a:rPr lang="en-US" b="0" i="1" baseline="30000" smtClean="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 where exp(t) = e</a:t>
                </a:r>
                <a:r>
                  <a:rPr lang="en-US" baseline="30000" dirty="0">
                    <a:latin typeface="Arial" charset="0"/>
                    <a:ea typeface="Arial" charset="0"/>
                    <a:cs typeface="Arial" charset="0"/>
                  </a:rPr>
                  <a:t>t</a:t>
                </a:r>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As you’d expect,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sub>
                      <m:sup>
                        <m:r>
                          <a:rPr lang="en-US" sz="2000" i="1" smtClean="0">
                            <a:latin typeface="Cambria Math" panose="02040503050406030204" pitchFamily="18" charset="0"/>
                            <a:ea typeface="Cambria Math" panose="02040503050406030204" pitchFamily="18" charset="0"/>
                            <a:cs typeface="Arial" charset="0"/>
                          </a:rPr>
                          <m:t>∞</m:t>
                        </m:r>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𝑔</m:t>
                        </m:r>
                        <m:r>
                          <a:rPr lang="en-US" sz="2000" b="0" i="1" baseline="-25000" smtClean="0">
                            <a:latin typeface="Cambria Math" panose="02040503050406030204" pitchFamily="18" charset="0"/>
                            <a:cs typeface="Arial" charset="0"/>
                          </a:rPr>
                          <m:t>𝜇</m:t>
                        </m:r>
                        <m:r>
                          <a:rPr lang="en-US" sz="2000" b="0" i="1" baseline="-25000" smtClean="0">
                            <a:latin typeface="Cambria Math" panose="02040503050406030204" pitchFamily="18" charset="0"/>
                            <a:cs typeface="Arial" charset="0"/>
                          </a:rPr>
                          <m:t>,</m:t>
                        </m:r>
                        <m:r>
                          <a:rPr lang="en-US" sz="2000" b="0" i="1" baseline="-25000" smtClean="0">
                            <a:latin typeface="Cambria Math" panose="02040503050406030204" pitchFamily="18" charset="0"/>
                            <a:cs typeface="Arial" charset="0"/>
                          </a:rPr>
                          <m:t>𝜎</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𝑑𝑥</m:t>
                        </m:r>
                        <m:r>
                          <a:rPr lang="en-US" sz="2000" b="0" i="1" smtClean="0">
                            <a:latin typeface="Cambria Math" panose="02040503050406030204" pitchFamily="18" charset="0"/>
                            <a:cs typeface="Arial" charset="0"/>
                          </a:rPr>
                          <m:t>=1</m:t>
                        </m:r>
                      </m:e>
                    </m:nary>
                  </m:oMath>
                </a14:m>
                <a:r>
                  <a:rPr lang="en-US" sz="2000" dirty="0">
                    <a:latin typeface="Arial" charset="0"/>
                    <a:ea typeface="Arial" charset="0"/>
                    <a:cs typeface="Arial" charset="0"/>
                  </a:rPr>
                  <a:t>, E(X) = 𝜇 and E((X- 𝜇)</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Another important distribution is the Poisson distribution:  If X is a discrete random variable, p</a:t>
                </a:r>
                <a:r>
                  <a:rPr lang="en-US" sz="2000" baseline="-25000" dirty="0">
                    <a:latin typeface="Arial" charset="0"/>
                    <a:ea typeface="Arial" charset="0"/>
                    <a:cs typeface="Arial" charset="0"/>
                  </a:rPr>
                  <a:t>𝜆</a:t>
                </a:r>
                <a:r>
                  <a:rPr lang="en-US" sz="2000" dirty="0">
                    <a:latin typeface="Arial" charset="0"/>
                    <a:ea typeface="Arial" charset="0"/>
                    <a:cs typeface="Arial" charset="0"/>
                  </a:rPr>
                  <a:t>(X=n) = (𝜆</a:t>
                </a:r>
                <a:r>
                  <a:rPr lang="en-US" sz="2000" baseline="30000" dirty="0">
                    <a:latin typeface="Arial" charset="0"/>
                    <a:ea typeface="Arial" charset="0"/>
                    <a:cs typeface="Arial" charset="0"/>
                  </a:rPr>
                  <a:t>n</a:t>
                </a:r>
                <a:r>
                  <a:rPr lang="en-US" sz="2000" dirty="0">
                    <a:latin typeface="Arial" charset="0"/>
                    <a:ea typeface="Arial" charset="0"/>
                    <a:cs typeface="Arial" charset="0"/>
                  </a:rPr>
                  <a:t>e</a:t>
                </a:r>
                <a:r>
                  <a:rPr lang="en-US" sz="2000" baseline="30000" dirty="0">
                    <a:latin typeface="Arial" charset="0"/>
                    <a:ea typeface="Arial" charset="0"/>
                    <a:cs typeface="Arial" charset="0"/>
                  </a:rPr>
                  <a:t>-𝜆</a:t>
                </a:r>
                <a:r>
                  <a:rPr lang="en-US" sz="2000" dirty="0">
                    <a:latin typeface="Arial" charset="0"/>
                    <a:ea typeface="Arial" charset="0"/>
                    <a:cs typeface="Arial" charset="0"/>
                  </a:rPr>
                  <a:t>)/n!.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4" y="1802675"/>
                <a:ext cx="8084159" cy="4350348"/>
              </a:xfrm>
              <a:blipFill>
                <a:blip r:embed="rId3"/>
                <a:stretch>
                  <a:fillRect l="-627" t="-8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624" y="289224"/>
            <a:ext cx="3673545" cy="2669060"/>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8579271" y="2976835"/>
            <a:ext cx="3124573" cy="338554"/>
          </a:xfrm>
          <a:prstGeom prst="rect">
            <a:avLst/>
          </a:prstGeom>
          <a:noFill/>
        </p:spPr>
        <p:txBody>
          <a:bodyPr wrap="none" rtlCol="0">
            <a:spAutoFit/>
          </a:bodyPr>
          <a:lstStyle/>
          <a:p>
            <a:r>
              <a:rPr lang="en-US" sz="16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1448" y="3375642"/>
            <a:ext cx="3336325" cy="2669060"/>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8617369" y="6045437"/>
            <a:ext cx="3119765" cy="338554"/>
          </a:xfrm>
          <a:prstGeom prst="rect">
            <a:avLst/>
          </a:prstGeom>
          <a:noFill/>
        </p:spPr>
        <p:txBody>
          <a:bodyPr wrap="none" rtlCol="0">
            <a:spAutoFit/>
          </a:bodyPr>
          <a:lstStyle/>
          <a:p>
            <a:r>
              <a:rPr lang="en-US" sz="16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13999"/>
            <a:ext cx="11224507" cy="868362"/>
          </a:xfrm>
        </p:spPr>
        <p:txBody>
          <a:bodyPr anchor="ctr">
            <a:normAutofit/>
          </a:bodyPr>
          <a:lstStyle/>
          <a:p>
            <a:pPr algn="ctr"/>
            <a:r>
              <a:rPr lang="en-US" sz="4400" dirty="0">
                <a:latin typeface="Arial" charset="0"/>
                <a:ea typeface="Arial" charset="0"/>
                <a:cs typeface="Arial" charset="0"/>
              </a:rPr>
              <a:t>Deep Learning</a:t>
            </a:r>
          </a:p>
        </p:txBody>
      </p:sp>
      <p:sp>
        <p:nvSpPr>
          <p:cNvPr id="3" name="Content Placeholder 2"/>
          <p:cNvSpPr>
            <a:spLocks noGrp="1"/>
          </p:cNvSpPr>
          <p:nvPr>
            <p:ph idx="1"/>
          </p:nvPr>
        </p:nvSpPr>
        <p:spPr>
          <a:xfrm>
            <a:off x="561820" y="1871847"/>
            <a:ext cx="11224506" cy="4338961"/>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Multi-layer neural networks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Must pick input features, number of layers, activation function, NN topology</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 multi-layer NN learns an “arbitrary” non-linear function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many layers?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Better asymptotic learning with large data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Disadvantages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Huge computational and training data requirements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304800" y="1577181"/>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04800" y="2132837"/>
            <a:ext cx="11075773" cy="32650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Feed forward</a:t>
            </a:r>
          </a:p>
          <a:p>
            <a:pPr marL="342900" indent="-342900" algn="l">
              <a:buFont typeface="Arial" panose="020B0604020202020204" pitchFamily="34" charset="0"/>
              <a:buChar char="•"/>
            </a:pPr>
            <a:r>
              <a:rPr lang="en-US" dirty="0">
                <a:latin typeface="Arial" charset="0"/>
                <a:ea typeface="Arial" charset="0"/>
                <a:cs typeface="Arial" charset="0"/>
              </a:rPr>
              <a:t>Convolutional (feed forward)</a:t>
            </a:r>
          </a:p>
          <a:p>
            <a:pPr marL="342900" indent="-342900" algn="l">
              <a:buFont typeface="Arial" panose="020B0604020202020204" pitchFamily="34" charset="0"/>
              <a:buChar char="•"/>
            </a:pPr>
            <a:r>
              <a:rPr lang="en-US" dirty="0">
                <a:latin typeface="Arial" charset="0"/>
                <a:ea typeface="Arial" charset="0"/>
                <a:cs typeface="Arial" charset="0"/>
              </a:rPr>
              <a:t>Recurrent</a:t>
            </a:r>
          </a:p>
          <a:p>
            <a:pPr marL="342900" indent="-342900" algn="l">
              <a:buFont typeface="Arial" panose="020B0604020202020204" pitchFamily="34" charset="0"/>
              <a:buChar char="•"/>
            </a:pPr>
            <a:r>
              <a:rPr lang="en-US" dirty="0">
                <a:latin typeface="Arial" charset="0"/>
                <a:ea typeface="Arial" charset="0"/>
                <a:cs typeface="Arial" charset="0"/>
              </a:rPr>
              <a:t>Todo</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5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619432" y="2028092"/>
            <a:ext cx="11112910" cy="451082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Measuring how good features are</a:t>
            </a:r>
          </a:p>
          <a:p>
            <a:pPr marL="342900" indent="-342900" algn="l">
              <a:buFont typeface="Arial" charset="0"/>
              <a:buChar char="•"/>
            </a:pPr>
            <a:r>
              <a:rPr lang="en-US" dirty="0">
                <a:latin typeface="Arial" panose="020B0604020202020204" pitchFamily="34" charset="0"/>
                <a:cs typeface="Arial" panose="020B0604020202020204" pitchFamily="34" charset="0"/>
              </a:rPr>
              <a:t>Decision Trees</a:t>
            </a:r>
          </a:p>
          <a:p>
            <a:pPr marL="342900" indent="-342900" algn="l">
              <a:buFont typeface="Arial" charset="0"/>
              <a:buChar char="•"/>
            </a:pPr>
            <a:r>
              <a:rPr lang="en-US" dirty="0">
                <a:latin typeface="Arial" panose="020B0604020202020204" pitchFamily="34" charset="0"/>
                <a:cs typeface="Arial" panose="020B0604020202020204" pitchFamily="34" charset="0"/>
              </a:rPr>
              <a:t>Principal Component analysis</a:t>
            </a:r>
          </a:p>
          <a:p>
            <a:pPr marL="342900" indent="-342900" algn="l">
              <a:buFont typeface="Arial" charset="0"/>
              <a:buChar char="•"/>
            </a:pPr>
            <a:r>
              <a:rPr lang="en-US" dirty="0">
                <a:latin typeface="Arial" panose="020B0604020202020204" pitchFamily="34" charset="0"/>
                <a:cs typeface="Arial" panose="020B0604020202020204" pitchFamily="34" charset="0"/>
              </a:rPr>
              <a:t>Ensemble learning: Adaboost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425622" y="1645005"/>
            <a:ext cx="11340755" cy="4020430"/>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first method is simple but expensive: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Collect all the features you can and collect labelled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 Pick the subset that does best.</a:t>
            </a:r>
          </a:p>
          <a:p>
            <a:pPr marL="342900" indent="-342900" algn="l">
              <a:buFont typeface="Arial" charset="0"/>
              <a:buChar char="•"/>
            </a:pPr>
            <a:r>
              <a:rPr lang="en-US"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You can estimate cross feature information using entropy:  I(X|Y)= H(X|Y) – H(Y).</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Decision trees</a:t>
            </a:r>
          </a:p>
        </p:txBody>
      </p:sp>
      <p:sp>
        <p:nvSpPr>
          <p:cNvPr id="3" name="Content Placeholder 2"/>
          <p:cNvSpPr>
            <a:spLocks noGrp="1"/>
          </p:cNvSpPr>
          <p:nvPr>
            <p:ph idx="1"/>
          </p:nvPr>
        </p:nvSpPr>
        <p:spPr>
          <a:xfrm>
            <a:off x="206436" y="1276786"/>
            <a:ext cx="6028413" cy="479080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Building a tree requires:</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features (They do not have to be binary)</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Knowing what outcomes to predict</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branching criteria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dirty="0"/>
          </a:p>
        </p:txBody>
      </p:sp>
      <p:sp>
        <p:nvSpPr>
          <p:cNvPr id="4" name="Rectangle 3">
            <a:extLst>
              <a:ext uri="{FF2B5EF4-FFF2-40B4-BE49-F238E27FC236}">
                <a16:creationId xmlns:a16="http://schemas.microsoft.com/office/drawing/2014/main" id="{89278A27-8C66-1A4C-BFA8-73A08533C1F4}"/>
              </a:ext>
            </a:extLst>
          </p:cNvPr>
          <p:cNvSpPr/>
          <p:nvPr/>
        </p:nvSpPr>
        <p:spPr>
          <a:xfrm>
            <a:off x="8500284" y="143338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8D8346-4A92-924D-BE87-80274F94428F}"/>
              </a:ext>
            </a:extLst>
          </p:cNvPr>
          <p:cNvSpPr txBox="1"/>
          <p:nvPr/>
        </p:nvSpPr>
        <p:spPr>
          <a:xfrm>
            <a:off x="8660924" y="1495167"/>
            <a:ext cx="146065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7367898" y="243824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E8850F-E651-2A4B-8316-FA07323BA69B}"/>
              </a:ext>
            </a:extLst>
          </p:cNvPr>
          <p:cNvSpPr txBox="1"/>
          <p:nvPr/>
        </p:nvSpPr>
        <p:spPr>
          <a:xfrm>
            <a:off x="7367897" y="2500027"/>
            <a:ext cx="180196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7346030" y="3509698"/>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7371242" y="3563068"/>
            <a:ext cx="18388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7035292" y="45408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7060504" y="4594241"/>
            <a:ext cx="211147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6677054" y="58451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6702266" y="5898541"/>
            <a:ext cx="175560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10002238" y="2424389"/>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10002237" y="2486172"/>
            <a:ext cx="16882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9881506" y="4524341"/>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9881505" y="4586124"/>
            <a:ext cx="16674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9180767" y="58550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9205979" y="5908441"/>
            <a:ext cx="11079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9820151" y="3512959"/>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9820150" y="3574742"/>
            <a:ext cx="20313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8631094" y="4985823"/>
            <a:ext cx="1465849" cy="832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9851296" y="1891653"/>
            <a:ext cx="1038667" cy="532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8139269" y="1890893"/>
            <a:ext cx="902738" cy="556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7761417" y="5022553"/>
            <a:ext cx="62291" cy="8360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8063799" y="2912622"/>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8590639" y="2897483"/>
            <a:ext cx="2296312" cy="6154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7823708" y="3980255"/>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8616653" y="3968910"/>
            <a:ext cx="2219159" cy="5529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7690632" y="1811633"/>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10632729" y="1857764"/>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7569897" y="300906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7413539" y="407585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7292807" y="5154532"/>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9371962" y="284144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9334357" y="386073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9486757" y="515316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331893" cy="868362"/>
          </a:xfrm>
        </p:spPr>
        <p:txBody>
          <a:bodyPr anchor="ctr">
            <a:noAutofit/>
          </a:bodyPr>
          <a:lstStyle/>
          <a:p>
            <a:pPr algn="ctr"/>
            <a:r>
              <a:rPr lang="en-US" sz="44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53600"/>
                <a:ext cx="11582400" cy="468848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-.5 lg(.5) - .5 lg(.5) =1 if there are 3 elements of each class in the node.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-1/6 lg(1/6)-5/6 lg(5/6) = .65 if there is one element of one class and 5 elements of the other class.</a:t>
                </a:r>
              </a:p>
              <a:p>
                <a:pPr marL="342900" indent="-342900" algn="l">
                  <a:spcBef>
                    <a:spcPts val="20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𝑐</m:t>
                        </m:r>
                      </m:sup>
                      <m:e>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𝑛</m:t>
                            </m:r>
                          </m:den>
                        </m:f>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𝐼</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m:t>
                        </m:r>
                      </m:e>
                      <m:sub>
                        <m:r>
                          <a:rPr lang="en-US" sz="2000" b="0" i="1" smtClean="0">
                            <a:latin typeface="Cambria Math" panose="02040503050406030204" pitchFamily="18" charset="0"/>
                            <a:cs typeface="Arial" charset="0"/>
                          </a:rPr>
                          <m:t>𝑠𝑝𝑙𝑖𝑡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𝑁</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𝑐h𝑖𝑙𝑑𝑟𝑒𝑛</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53600"/>
                <a:ext cx="11582400" cy="4688480"/>
              </a:xfrm>
              <a:blipFill>
                <a:blip r:embed="rId3"/>
                <a:stretch>
                  <a:fillRect l="-548" t="-108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74" y="1563329"/>
                <a:ext cx="11651226" cy="463208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800100" lvl="1" indent="-342900" algn="l">
                  <a:buFont typeface="Arial" panose="020B0604020202020204" pitchFamily="34" charset="0"/>
                  <a:buChar char="•"/>
                </a:pPr>
                <a:r>
                  <a:rPr lang="en-US" dirty="0">
                    <a:latin typeface="Arial" charset="0"/>
                    <a:ea typeface="Arial" charset="0"/>
                    <a:cs typeface="Arial" charset="0"/>
                  </a:rPr>
                  <a:t>Maximize variance of projected data</a:t>
                </a:r>
              </a:p>
              <a:p>
                <a:pPr marL="800100" lvl="1" indent="-342900" algn="l">
                  <a:buFont typeface="Arial" panose="020B0604020202020204" pitchFamily="34" charset="0"/>
                  <a:buChar char="•"/>
                </a:pPr>
                <a:r>
                  <a:rPr lang="en-US" dirty="0">
                    <a:latin typeface="Arial" charset="0"/>
                    <a:ea typeface="Arial" charset="0"/>
                    <a:cs typeface="Arial" charset="0"/>
                  </a:rPr>
                  <a:t>Minimize mean squared distance between data points and projections</a:t>
                </a:r>
              </a:p>
              <a:p>
                <a:pPr marL="342900" indent="-342900"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342900" indent="-342900" algn="l">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74" y="1563329"/>
                <a:ext cx="11651226" cy="4632088"/>
              </a:xfrm>
              <a:blipFill>
                <a:blip r:embed="rId3"/>
                <a:stretch>
                  <a:fillRect l="-436"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2576945"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PCA example</a:t>
            </a:r>
          </a:p>
        </p:txBody>
      </p:sp>
      <p:sp>
        <p:nvSpPr>
          <p:cNvPr id="3" name="Content Placeholder 2"/>
          <p:cNvSpPr>
            <a:spLocks noGrp="1"/>
          </p:cNvSpPr>
          <p:nvPr>
            <p:ph idx="1"/>
          </p:nvPr>
        </p:nvSpPr>
        <p:spPr>
          <a:xfrm>
            <a:off x="557761" y="1559169"/>
            <a:ext cx="11224507" cy="4651238"/>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PCA data</a:t>
            </a:r>
          </a:p>
          <a:p>
            <a:pPr lvl="1" algn="l">
              <a:spcBef>
                <a:spcPts val="0"/>
              </a:spcBef>
            </a:pPr>
            <a:r>
              <a:rPr lang="en-US" dirty="0">
                <a:latin typeface="Courier New" panose="02070309020205020404" pitchFamily="49" charset="0"/>
                <a:cs typeface="Courier New" panose="02070309020205020404" pitchFamily="49" charset="0"/>
              </a:rPr>
              <a:t>  1.0000   1.0000   1.0000</a:t>
            </a:r>
          </a:p>
          <a:p>
            <a:pPr lvl="1" algn="l">
              <a:spcBef>
                <a:spcPts val="0"/>
              </a:spcBef>
            </a:pPr>
            <a:r>
              <a:rPr lang="en-US" dirty="0">
                <a:latin typeface="Courier New" panose="02070309020205020404" pitchFamily="49" charset="0"/>
                <a:cs typeface="Courier New" panose="02070309020205020404" pitchFamily="49" charset="0"/>
              </a:rPr>
              <a:t>  2.0000   1.0000   0.5000</a:t>
            </a:r>
          </a:p>
          <a:p>
            <a:pPr lvl="1" algn="l">
              <a:spcBef>
                <a:spcPts val="0"/>
              </a:spcBef>
            </a:pPr>
            <a:r>
              <a:rPr lang="en-US" dirty="0">
                <a:latin typeface="Courier New" panose="02070309020205020404" pitchFamily="49" charset="0"/>
                <a:cs typeface="Courier New" panose="02070309020205020404" pitchFamily="49" charset="0"/>
              </a:rPr>
              <a:t>  3.0000   1.0000   0.3333</a:t>
            </a:r>
          </a:p>
          <a:p>
            <a:pPr lvl="1" algn="l">
              <a:spcBef>
                <a:spcPts val="0"/>
              </a:spcBef>
            </a:pPr>
            <a:r>
              <a:rPr lang="en-US" dirty="0">
                <a:latin typeface="Courier New" panose="02070309020205020404" pitchFamily="49" charset="0"/>
                <a:cs typeface="Courier New" panose="02070309020205020404" pitchFamily="49" charset="0"/>
              </a:rPr>
              <a:t>  4.0000   1.0000   0.2500</a:t>
            </a:r>
          </a:p>
          <a:p>
            <a:pPr lvl="1" algn="l">
              <a:spcBef>
                <a:spcPts val="0"/>
              </a:spcBef>
            </a:pPr>
            <a:r>
              <a:rPr lang="en-US" dirty="0">
                <a:latin typeface="Courier New" panose="02070309020205020404" pitchFamily="49" charset="0"/>
                <a:cs typeface="Courier New" panose="02070309020205020404" pitchFamily="49" charset="0"/>
              </a:rPr>
              <a:t>  5.0000   1.0000   0.2000</a:t>
            </a:r>
          </a:p>
          <a:p>
            <a:pPr lvl="1" algn="l">
              <a:spcBef>
                <a:spcPts val="0"/>
              </a:spcBef>
            </a:pPr>
            <a:r>
              <a:rPr lang="en-US" dirty="0">
                <a:latin typeface="Courier New" panose="02070309020205020404" pitchFamily="49" charset="0"/>
                <a:cs typeface="Courier New" panose="02070309020205020404" pitchFamily="49" charset="0"/>
              </a:rPr>
              <a:t>  6.0000   1.0000   0.1667</a:t>
            </a:r>
          </a:p>
          <a:p>
            <a:pPr lvl="1" algn="l">
              <a:spcBef>
                <a:spcPts val="0"/>
              </a:spcBef>
            </a:pPr>
            <a:r>
              <a:rPr lang="en-US" dirty="0">
                <a:latin typeface="Courier New" panose="02070309020205020404" pitchFamily="49" charset="0"/>
                <a:cs typeface="Courier New" panose="02070309020205020404" pitchFamily="49" charset="0"/>
              </a:rPr>
              <a:t>  7.0000   1.0000   0.1429</a:t>
            </a:r>
          </a:p>
          <a:p>
            <a:pPr lvl="1" algn="l">
              <a:spcBef>
                <a:spcPts val="0"/>
              </a:spcBef>
            </a:pPr>
            <a:r>
              <a:rPr lang="en-US" dirty="0">
                <a:latin typeface="Courier New" panose="02070309020205020404" pitchFamily="49" charset="0"/>
                <a:cs typeface="Courier New" panose="02070309020205020404" pitchFamily="49" charset="0"/>
              </a:rPr>
              <a:t>  8.0000   1.0000   0.1250</a:t>
            </a:r>
          </a:p>
          <a:p>
            <a:pPr lvl="1" algn="l">
              <a:spcBef>
                <a:spcPts val="0"/>
              </a:spcBef>
            </a:pPr>
            <a:r>
              <a:rPr lang="en-US" dirty="0">
                <a:latin typeface="Courier New" panose="02070309020205020404" pitchFamily="49" charset="0"/>
                <a:cs typeface="Courier New" panose="02070309020205020404" pitchFamily="49" charset="0"/>
              </a:rPr>
              <a:t>  9.0000   1.0000   0.1111</a:t>
            </a:r>
          </a:p>
          <a:p>
            <a:pPr lvl="1" algn="l">
              <a:spcBef>
                <a:spcPts val="0"/>
              </a:spcBef>
            </a:pPr>
            <a:r>
              <a:rPr lang="en-US" dirty="0">
                <a:latin typeface="Courier New" panose="02070309020205020404" pitchFamily="49" charset="0"/>
                <a:cs typeface="Courier New" panose="02070309020205020404" pitchFamily="49" charset="0"/>
              </a:rPr>
              <a:t> 10.0000   1.0000   0.1000</a:t>
            </a:r>
            <a:br>
              <a:rPr lang="en-US" dirty="0"/>
            </a:br>
            <a:endParaRPr lang="en-US" dirty="0"/>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304800" y="2224216"/>
            <a:ext cx="11582400" cy="336103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Given classifiers h</a:t>
            </a:r>
            <a:r>
              <a:rPr lang="en-US" baseline="-25000" dirty="0">
                <a:latin typeface="Arial" charset="0"/>
                <a:ea typeface="Arial" charset="0"/>
                <a:cs typeface="Arial" charset="0"/>
              </a:rPr>
              <a:t>1</a:t>
            </a:r>
            <a:r>
              <a:rPr lang="en-US" dirty="0">
                <a:latin typeface="Arial" charset="0"/>
                <a:ea typeface="Arial" charset="0"/>
                <a:cs typeface="Arial" charset="0"/>
              </a:rPr>
              <a:t>, …, h</a:t>
            </a:r>
            <a:r>
              <a:rPr lang="en-US" baseline="-25000" dirty="0">
                <a:latin typeface="Arial" charset="0"/>
                <a:ea typeface="Arial" charset="0"/>
                <a:cs typeface="Arial" charset="0"/>
              </a:rPr>
              <a:t>L</a:t>
            </a:r>
            <a:r>
              <a:rPr lang="en-US" dirty="0">
                <a:latin typeface="Arial" charset="0"/>
                <a:ea typeface="Arial" charset="0"/>
                <a:cs typeface="Arial" charset="0"/>
              </a:rPr>
              <a:t>, construct classifier H(x) that combines them.</a:t>
            </a:r>
          </a:p>
          <a:p>
            <a:pPr marL="342900" indent="-342900" algn="l">
              <a:buFont typeface="Arial" panose="020B0604020202020204" pitchFamily="34" charset="0"/>
              <a:buChar char="•"/>
            </a:pPr>
            <a:r>
              <a:rPr lang="en-US" dirty="0">
                <a:latin typeface="Arial" charset="0"/>
                <a:ea typeface="Arial" charset="0"/>
                <a:cs typeface="Arial" charset="0"/>
              </a:rPr>
              <a:t>Requires diversity:  different classifiers should make different mistakes</a:t>
            </a:r>
          </a:p>
          <a:p>
            <a:pPr marL="342900" indent="-342900" algn="l">
              <a:buFont typeface="Arial" panose="020B0604020202020204" pitchFamily="34" charset="0"/>
              <a:buChar char="•"/>
            </a:pPr>
            <a:r>
              <a:rPr lang="en-US" dirty="0">
                <a:latin typeface="Arial" charset="0"/>
                <a:ea typeface="Arial" charset="0"/>
                <a:cs typeface="Arial" charset="0"/>
              </a:rPr>
              <a:t>Adaboost (adaptive bosting) is an example.</a:t>
            </a:r>
            <a:endParaRPr lang="en-US" sz="2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3496962" y="5980670"/>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73382"/>
                <a:ext cx="11582400" cy="476553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Entropy:  Let X be a random variable from a sample space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with distribution P.  The entropy of X is</a:t>
                </a:r>
              </a:p>
              <a:p>
                <a:pPr lvl="2" algn="l"/>
                <a:r>
                  <a:rPr lang="en-US" sz="2000" dirty="0">
                    <a:latin typeface="Arial" charset="0"/>
                    <a:ea typeface="Arial" charset="0"/>
                    <a:cs typeface="Arial" charset="0"/>
                  </a:rPr>
                  <a:t>H(X)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P(X=x</a:t>
                </a:r>
                <a:r>
                  <a:rPr lang="en-US" sz="2000" baseline="-25000" dirty="0">
                    <a:latin typeface="Arial" charset="0"/>
                    <a:ea typeface="Arial" charset="0"/>
                    <a:cs typeface="Arial" charset="0"/>
                  </a:rPr>
                  <a:t>k</a:t>
                </a:r>
                <a:r>
                  <a:rPr lang="en-US" sz="2000" dirty="0">
                    <a:latin typeface="Arial" charset="0"/>
                    <a:ea typeface="Arial" charset="0"/>
                    <a:cs typeface="Arial" charset="0"/>
                  </a:rPr>
                  <a:t>)lg(P(X=x</a:t>
                </a:r>
                <a:r>
                  <a:rPr lang="en-US" sz="2000" baseline="-25000" dirty="0">
                    <a:latin typeface="Arial" charset="0"/>
                    <a:ea typeface="Arial" charset="0"/>
                    <a:cs typeface="Arial" charset="0"/>
                  </a:rPr>
                  <a:t>k</a:t>
                </a:r>
                <a:r>
                  <a:rPr lang="en-US" sz="2000" dirty="0">
                    <a:latin typeface="Arial" charset="0"/>
                    <a:ea typeface="Arial" charset="0"/>
                    <a:cs typeface="Arial" charset="0"/>
                  </a:rPr>
                  <a:t>) )  where lg(x)= log</a:t>
                </a:r>
                <a:r>
                  <a:rPr lang="en-US" sz="2000" baseline="-25000" dirty="0">
                    <a:latin typeface="Arial" charset="0"/>
                    <a:ea typeface="Arial" charset="0"/>
                    <a:cs typeface="Arial" charset="0"/>
                  </a:rPr>
                  <a:t>2</a:t>
                </a:r>
                <a:r>
                  <a:rPr lang="en-US" sz="2000" dirty="0">
                    <a:latin typeface="Arial" charset="0"/>
                    <a:ea typeface="Arial" charset="0"/>
                    <a:cs typeface="Arial" charset="0"/>
                  </a:rPr>
                  <a:t>(x).</a:t>
                </a:r>
              </a:p>
              <a:p>
                <a:pPr lvl="2" algn="l"/>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Mutual information: Let X and Y be random variables, define the mutual information</a:t>
                </a:r>
              </a:p>
              <a:p>
                <a:pPr marL="800100" lvl="1" indent="-342900" algn="l">
                  <a:spcBef>
                    <a:spcPts val="0"/>
                  </a:spcBef>
                  <a:buFont typeface="Arial" charset="0"/>
                  <a:buChar char="•"/>
                </a:pPr>
                <a:r>
                  <a:rPr lang="en-US" dirty="0">
                    <a:latin typeface="Arial" charset="0"/>
                    <a:ea typeface="Arial" charset="0"/>
                    <a:cs typeface="Arial" charset="0"/>
                  </a:rPr>
                  <a:t>I(X,Y) = H(X) - H(X|Y)</a:t>
                </a:r>
              </a:p>
              <a:p>
                <a:pPr marL="800100" lvl="1" indent="-342900" algn="l">
                  <a:spcBef>
                    <a:spcPts val="0"/>
                  </a:spcBef>
                  <a:buFont typeface="Arial" charset="0"/>
                  <a:buChar char="•"/>
                </a:pPr>
                <a:r>
                  <a:rPr lang="en-US" dirty="0">
                    <a:latin typeface="Arial" charset="0"/>
                    <a:ea typeface="Arial" charset="0"/>
                    <a:cs typeface="Arial" charset="0"/>
                  </a:rPr>
                  <a:t>If X and Y are independent, H(X, Y)= H(X) + H(Y)</a:t>
                </a:r>
              </a:p>
              <a:p>
                <a:pPr marL="800100" lvl="1" indent="-342900" algn="l">
                  <a:spcBef>
                    <a:spcPts val="0"/>
                  </a:spcBef>
                  <a:buFont typeface="Arial" charset="0"/>
                  <a:buChar char="•"/>
                </a:pPr>
                <a:r>
                  <a:rPr lang="en-US" dirty="0">
                    <a:latin typeface="Arial" panose="020B0604020202020204" pitchFamily="34" charset="0"/>
                    <a:ea typeface="Arial" charset="0"/>
                    <a:cs typeface="Arial" panose="020B0604020202020204" pitchFamily="34" charset="0"/>
                  </a:rPr>
                  <a:t>Suppose p(x) is an unknown distribution modelled by q(x).  Define </a:t>
                </a:r>
                <a14:m>
                  <m:oMath xmlns:m="http://schemas.openxmlformats.org/officeDocument/2006/math">
                    <m:r>
                      <a:rPr lang="en-US" b="0" i="1" smtClean="0">
                        <a:latin typeface="Cambria Math" panose="02040503050406030204" pitchFamily="18" charset="0"/>
                        <a:ea typeface="Arial" charset="0"/>
                        <a:cs typeface="Arial" charset="0"/>
                      </a:rPr>
                      <m:t>𝐾</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𝑝</m:t>
                    </m:r>
                    <m:r>
                      <a:rPr lang="en-US" b="0" i="1" smtClean="0">
                        <a:latin typeface="Cambria Math" panose="02040503050406030204" pitchFamily="18" charset="0"/>
                        <a:ea typeface="Arial" charset="0"/>
                        <a:cs typeface="Arial" charset="0"/>
                      </a:rPr>
                      <m:t>|</m:t>
                    </m:r>
                    <m:d>
                      <m:dPr>
                        <m:begChr m:val="|"/>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𝑞</m:t>
                        </m:r>
                      </m:e>
                    </m:d>
                    <m:r>
                      <a:rPr lang="en-US" b="0" i="1" smtClean="0">
                        <a:latin typeface="Cambria Math" panose="02040503050406030204" pitchFamily="18" charset="0"/>
                        <a:ea typeface="Arial" charset="0"/>
                        <a:cs typeface="Arial" charset="0"/>
                      </a:rPr>
                      <m:t>=−</m:t>
                    </m:r>
                    <m:nary>
                      <m:naryPr>
                        <m:limLoc m:val="undOvr"/>
                        <m:subHide m:val="on"/>
                        <m:supHide m:val="on"/>
                        <m:ctrlPr>
                          <a:rPr lang="en-US" b="0" i="1" smtClean="0">
                            <a:latin typeface="Cambria Math" panose="02040503050406030204" pitchFamily="18" charset="0"/>
                            <a:cs typeface="Arial" charset="0"/>
                          </a:rPr>
                        </m:ctrlPr>
                      </m:naryPr>
                      <m:sub/>
                      <m:sup/>
                      <m:e>
                        <m:r>
                          <a:rPr lang="en-US" b="0" i="1" smtClean="0">
                            <a:latin typeface="Cambria Math" panose="02040503050406030204" pitchFamily="18" charset="0"/>
                            <a:cs typeface="Arial" charset="0"/>
                          </a:rPr>
                          <m:t>𝑝</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e>
                        </m:d>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𝑞</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num>
                          <m:den>
                            <m:r>
                              <a:rPr lang="en-US" b="0" i="1" smtClean="0">
                                <a:latin typeface="Cambria Math" panose="02040503050406030204" pitchFamily="18" charset="0"/>
                                <a:cs typeface="Arial" charset="0"/>
                              </a:rPr>
                              <m:t>𝑝</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 </m:t>
                        </m:r>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73382"/>
                <a:ext cx="11582400" cy="4765531"/>
              </a:xfrm>
              <a:blipFill>
                <a:blip r:embed="rId3"/>
                <a:stretch>
                  <a:fillRect l="-548" t="-1330"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56372"/>
                <a:ext cx="11582400" cy="438101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Turn T base learners into high performance classifier by weighting them.</a:t>
                </a:r>
              </a:p>
              <a:p>
                <a:pPr lvl="1" algn="l"/>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Input: Training data, (</a:t>
                </a:r>
                <a:r>
                  <a:rPr lang="en-US" b="1" dirty="0">
                    <a:latin typeface="Arial" charset="0"/>
                    <a:ea typeface="Arial" charset="0"/>
                    <a:cs typeface="Arial" charset="0"/>
                  </a:rPr>
                  <a:t>x</a:t>
                </a:r>
                <a:r>
                  <a:rPr lang="en-US" dirty="0">
                    <a:latin typeface="Arial" charset="0"/>
                    <a:ea typeface="Arial" charset="0"/>
                    <a:cs typeface="Arial" charset="0"/>
                  </a:rPr>
                  <a:t>(i), y(i)), I = 1,…,m</a:t>
                </a:r>
              </a:p>
              <a:p>
                <a:pPr lvl="1" algn="l">
                  <a:spcBef>
                    <a:spcPts val="0"/>
                  </a:spcBef>
                </a:pPr>
                <a:r>
                  <a:rPr lang="en-US" dirty="0">
                    <a:latin typeface="Arial" charset="0"/>
                    <a:ea typeface="Arial" charset="0"/>
                    <a:cs typeface="Arial" charset="0"/>
                  </a:rPr>
                  <a:t>Initialize: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𝑤</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r>
                      <a:rPr lang="en-US" b="0" i="0"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for(t=1 to T) {</a:t>
                </a:r>
              </a:p>
              <a:p>
                <a:pPr lvl="2" algn="l">
                  <a:spcBef>
                    <a:spcPts val="0"/>
                  </a:spcBef>
                </a:pPr>
                <a:r>
                  <a:rPr lang="en-US" sz="2000" dirty="0">
                    <a:latin typeface="Arial" charset="0"/>
                    <a:ea typeface="Arial" charset="0"/>
                    <a:cs typeface="Arial" charset="0"/>
                  </a:rPr>
                  <a:t>Train h</a:t>
                </a:r>
                <a:r>
                  <a:rPr lang="en-US" sz="2000" baseline="-25000" dirty="0">
                    <a:latin typeface="Arial" charset="0"/>
                    <a:ea typeface="Arial" charset="0"/>
                    <a:cs typeface="Arial" charset="0"/>
                  </a:rPr>
                  <a:t>t</a:t>
                </a:r>
                <a:r>
                  <a:rPr lang="en-US" sz="2000" dirty="0">
                    <a:latin typeface="Arial" charset="0"/>
                    <a:ea typeface="Arial" charset="0"/>
                    <a:cs typeface="Arial" charset="0"/>
                  </a:rPr>
                  <a:t> on training data with weight </a:t>
                </a:r>
                <a:r>
                  <a:rPr lang="en-US" sz="2000" b="1" dirty="0">
                    <a:latin typeface="Arial" charset="0"/>
                    <a:ea typeface="Arial" charset="0"/>
                    <a:cs typeface="Arial" charset="0"/>
                  </a:rPr>
                  <a:t>w</a:t>
                </a:r>
                <a:r>
                  <a:rPr lang="en-US" sz="2000" baseline="-25000" dirty="0">
                    <a:latin typeface="Arial" charset="0"/>
                    <a:ea typeface="Arial" charset="0"/>
                    <a:cs typeface="Arial" charset="0"/>
                  </a:rPr>
                  <a:t>t</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Compute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7"/>
                              </m:rPr>
                              <a:rPr lang="en-US" sz="2000" b="0" i="1" smtClean="0">
                                <a:latin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𝑡</m:t>
                            </m:r>
                          </m:sub>
                        </m:sSub>
                        <m:r>
                          <m:rPr>
                            <m:brk m:alnAt="7"/>
                          </m:rPr>
                          <a:rPr lang="en-US" sz="2000" b="0" i="1" smtClean="0">
                            <a:latin typeface="Cambria Math" panose="02040503050406030204" pitchFamily="18" charset="0"/>
                            <a:ea typeface="Cambria Math" panose="02040503050406030204" pitchFamily="18" charset="0"/>
                            <a:cs typeface="Arial" charset="0"/>
                          </a:rPr>
                          <m:t>(</m:t>
                        </m:r>
                        <m:r>
                          <m:rPr>
                            <m:brk m:alnAt="7"/>
                          </m:rP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m:rPr>
                                <m:brk m:alnAt="7"/>
                              </m:rPr>
                              <a:rPr lang="en-US" sz="2000" b="0" i="1" smtClean="0">
                                <a:latin typeface="Cambria Math" panose="02040503050406030204" pitchFamily="18" charset="0"/>
                                <a:ea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sub>
                        </m:sSub>
                      </m:e>
                    </m:nary>
                  </m:oMath>
                </a14:m>
                <a:r>
                  <a:rPr lang="en-US" sz="2000" dirty="0">
                    <a:latin typeface="Arial" charset="0"/>
                    <a:ea typeface="Arial" charset="0"/>
                    <a:cs typeface="Arial" charset="0"/>
                  </a:rPr>
                  <a:t>, choose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Update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 </m:t>
                        </m:r>
                      </m:sub>
                    </m:sSub>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Normalize</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𝑗</m:t>
                                </m:r>
                              </m:sub>
                            </m:sSub>
                          </m:e>
                        </m:nary>
                      </m:den>
                    </m:f>
                  </m:oMath>
                </a14:m>
                <a:endParaRPr lang="en-US" sz="2000" dirty="0">
                  <a:latin typeface="Arial" charset="0"/>
                  <a:ea typeface="Arial" charset="0"/>
                  <a:cs typeface="Arial" charset="0"/>
                </a:endParaRPr>
              </a:p>
              <a:p>
                <a:pPr lvl="1" algn="l">
                  <a:spcBef>
                    <a:spcPts val="0"/>
                  </a:spcBef>
                </a:pPr>
                <a:r>
                  <a:rPr lang="en-US" dirty="0">
                    <a:latin typeface="Arial" charset="0"/>
                    <a:ea typeface="Arial" charset="0"/>
                    <a:cs typeface="Arial" charset="0"/>
                  </a:rPr>
                  <a:t>}</a:t>
                </a:r>
              </a:p>
              <a:p>
                <a:pPr lvl="1" algn="l">
                  <a:spcBef>
                    <a:spcPts val="0"/>
                  </a:spcBef>
                </a:pPr>
                <a:r>
                  <a:rPr lang="en-US" dirty="0">
                    <a:latin typeface="Arial" charset="0"/>
                    <a:ea typeface="Arial" charset="0"/>
                    <a:cs typeface="Arial" charset="0"/>
                  </a:rPr>
                  <a:t>Return </a:t>
                </a:r>
                <a14:m>
                  <m:oMath xmlns:m="http://schemas.openxmlformats.org/officeDocument/2006/math">
                    <m:r>
                      <a:rPr lang="en-US" b="0" i="1" smtClean="0">
                        <a:latin typeface="Cambria Math" panose="02040503050406030204" pitchFamily="18" charset="0"/>
                        <a:ea typeface="Arial" charset="0"/>
                        <a:cs typeface="Arial" charset="0"/>
                      </a:rPr>
                      <m:t>𝐻</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𝑥</m:t>
                        </m:r>
                      </m:e>
                    </m:d>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𝑠𝑖𝑔𝑛</m:t>
                    </m:r>
                    <m:r>
                      <a:rPr lang="en-US" b="0" i="1" smtClean="0">
                        <a:latin typeface="Cambria Math" panose="02040503050406030204" pitchFamily="18" charset="0"/>
                        <a:ea typeface="Arial" charset="0"/>
                        <a:cs typeface="Arial" charset="0"/>
                      </a:rPr>
                      <m:t>(</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𝑡</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𝑇</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𝑡</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𝑡</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56372"/>
                <a:ext cx="11582400" cy="4381013"/>
              </a:xfrm>
              <a:blipFill>
                <a:blip r:embed="rId3"/>
                <a:stretch>
                  <a:fillRect l="-768" t="-1734" b="-11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2261286"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 example</a:t>
            </a:r>
          </a:p>
        </p:txBody>
      </p:sp>
      <p:sp>
        <p:nvSpPr>
          <p:cNvPr id="3" name="Content Placeholder 2"/>
          <p:cNvSpPr>
            <a:spLocks noGrp="1"/>
          </p:cNvSpPr>
          <p:nvPr>
            <p:ph idx="1"/>
          </p:nvPr>
        </p:nvSpPr>
        <p:spPr>
          <a:xfrm>
            <a:off x="304800" y="1828800"/>
            <a:ext cx="7249391" cy="4800914"/>
          </a:xfrm>
        </p:spPr>
        <p:txBody>
          <a:bodyPr>
            <a:noAutofit/>
          </a:bodyPr>
          <a:lstStyle/>
          <a:p>
            <a:pPr marL="342900" indent="-342900" algn="l">
              <a:buFont typeface="Arial" panose="020B0604020202020204" pitchFamily="34" charset="0"/>
              <a:buChar char="•"/>
            </a:pPr>
            <a:r>
              <a:rPr lang="da" sz="2000">
                <a:latin typeface="Arial" charset="0"/>
                <a:cs typeface="Arial" charset="0"/>
              </a:rPr>
              <a:t>Use logistic regression to determine classifiers based on parameter 1 and parameter 2.</a:t>
            </a:r>
          </a:p>
          <a:p>
            <a:pPr marL="342900" indent="-342900" algn="l">
              <a:buFont typeface="Arial" panose="020B0604020202020204" pitchFamily="34" charset="0"/>
              <a:buChar char="•"/>
            </a:pPr>
            <a:r>
              <a:rPr lang="da" sz="2000">
                <a:latin typeface="Arial" charset="0"/>
                <a:cs typeface="Arial" charset="0"/>
              </a:rPr>
              <a:t>Combine them using AdaBoost.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7769750" y="1340428"/>
          <a:ext cx="4117450" cy="4079240"/>
        </p:xfrm>
        <a:graphic>
          <a:graphicData uri="http://schemas.openxmlformats.org/drawingml/2006/table">
            <a:tbl>
              <a:tblPr firstRow="1" bandRow="1">
                <a:tableStyleId>{00A15C55-8517-42AA-B614-E9B94910E393}</a:tableStyleId>
              </a:tblPr>
              <a:tblGrid>
                <a:gridCol w="1135380">
                  <a:extLst>
                    <a:ext uri="{9D8B030D-6E8A-4147-A177-3AD203B41FA5}">
                      <a16:colId xmlns:a16="http://schemas.microsoft.com/office/drawing/2014/main" val="1384216999"/>
                    </a:ext>
                  </a:extLst>
                </a:gridCol>
                <a:gridCol w="1407913">
                  <a:extLst>
                    <a:ext uri="{9D8B030D-6E8A-4147-A177-3AD203B41FA5}">
                      <a16:colId xmlns:a16="http://schemas.microsoft.com/office/drawing/2014/main" val="4069414849"/>
                    </a:ext>
                  </a:extLst>
                </a:gridCol>
                <a:gridCol w="1574157">
                  <a:extLst>
                    <a:ext uri="{9D8B030D-6E8A-4147-A177-3AD203B41FA5}">
                      <a16:colId xmlns:a16="http://schemas.microsoft.com/office/drawing/2014/main" val="1184652535"/>
                    </a:ext>
                  </a:extLst>
                </a:gridCol>
              </a:tblGrid>
              <a:tr h="370840">
                <a:tc>
                  <a:txBody>
                    <a:bodyPr/>
                    <a:lstStyle/>
                    <a:p>
                      <a:pPr algn="r"/>
                      <a:r>
                        <a:rPr lang="en-US" dirty="0">
                          <a:solidFill>
                            <a:schemeClr val="tx1"/>
                          </a:solidFill>
                          <a:latin typeface="Arial" panose="020B0604020202020204" pitchFamily="34" charset="0"/>
                          <a:cs typeface="Arial" panose="020B0604020202020204" pitchFamily="34" charset="0"/>
                        </a:rPr>
                        <a:t>Param 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Param 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Decision</a:t>
                      </a:r>
                    </a:p>
                  </a:txBody>
                  <a:tcPr/>
                </a:tc>
                <a:extLst>
                  <a:ext uri="{0D108BD9-81ED-4DB2-BD59-A6C34878D82A}">
                    <a16:rowId xmlns:a16="http://schemas.microsoft.com/office/drawing/2014/main" val="624827649"/>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95323824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70741279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83771300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46538802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70932054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7</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216168809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58615327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5.5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434415582"/>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71019150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8077200" y="5519944"/>
            <a:ext cx="4676172" cy="369332"/>
          </a:xfrm>
          <a:prstGeom prst="rect">
            <a:avLst/>
          </a:prstGeom>
          <a:noFill/>
        </p:spPr>
        <p:txBody>
          <a:bodyPr wrap="square" rtlCol="0">
            <a:spAutoFit/>
          </a:bodyPr>
          <a:lstStyle/>
          <a:p>
            <a:r>
              <a:rPr lang="en-US" dirty="0"/>
              <a:t>From: </a:t>
            </a:r>
            <a:r>
              <a:rPr lang="en-US" dirty="0">
                <a:hlinkClick r:id="rId3"/>
              </a:rPr>
              <a:t>Sefik Ilkin Serengil</a:t>
            </a:r>
            <a:endParaRPr lang="en-US"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3440768519"/>
              </p:ext>
            </p:extLst>
          </p:nvPr>
        </p:nvGraphicFramePr>
        <p:xfrm>
          <a:off x="1040814" y="1025209"/>
          <a:ext cx="10580914" cy="5243190"/>
        </p:xfrm>
        <a:graphic>
          <a:graphicData uri="http://schemas.openxmlformats.org/drawingml/2006/table">
            <a:tbl>
              <a:tblPr firstRow="1" bandRow="1">
                <a:tableStyleId>{00A15C55-8517-42AA-B614-E9B94910E393}</a:tableStyleId>
              </a:tblPr>
              <a:tblGrid>
                <a:gridCol w="1737164">
                  <a:extLst>
                    <a:ext uri="{9D8B030D-6E8A-4147-A177-3AD203B41FA5}">
                      <a16:colId xmlns:a16="http://schemas.microsoft.com/office/drawing/2014/main" val="712069799"/>
                    </a:ext>
                  </a:extLst>
                </a:gridCol>
                <a:gridCol w="1530649">
                  <a:extLst>
                    <a:ext uri="{9D8B030D-6E8A-4147-A177-3AD203B41FA5}">
                      <a16:colId xmlns:a16="http://schemas.microsoft.com/office/drawing/2014/main" val="4256412075"/>
                    </a:ext>
                  </a:extLst>
                </a:gridCol>
                <a:gridCol w="1676425">
                  <a:extLst>
                    <a:ext uri="{9D8B030D-6E8A-4147-A177-3AD203B41FA5}">
                      <a16:colId xmlns:a16="http://schemas.microsoft.com/office/drawing/2014/main" val="4107209976"/>
                    </a:ext>
                  </a:extLst>
                </a:gridCol>
                <a:gridCol w="1542797">
                  <a:extLst>
                    <a:ext uri="{9D8B030D-6E8A-4147-A177-3AD203B41FA5}">
                      <a16:colId xmlns:a16="http://schemas.microsoft.com/office/drawing/2014/main" val="4067262812"/>
                    </a:ext>
                  </a:extLst>
                </a:gridCol>
                <a:gridCol w="1254776">
                  <a:extLst>
                    <a:ext uri="{9D8B030D-6E8A-4147-A177-3AD203B41FA5}">
                      <a16:colId xmlns:a16="http://schemas.microsoft.com/office/drawing/2014/main" val="2759687268"/>
                    </a:ext>
                  </a:extLst>
                </a:gridCol>
                <a:gridCol w="1145146">
                  <a:extLst>
                    <a:ext uri="{9D8B030D-6E8A-4147-A177-3AD203B41FA5}">
                      <a16:colId xmlns:a16="http://schemas.microsoft.com/office/drawing/2014/main" val="409224186"/>
                    </a:ext>
                  </a:extLst>
                </a:gridCol>
                <a:gridCol w="1693957">
                  <a:extLst>
                    <a:ext uri="{9D8B030D-6E8A-4147-A177-3AD203B41FA5}">
                      <a16:colId xmlns:a16="http://schemas.microsoft.com/office/drawing/2014/main" val="1839492636"/>
                    </a:ext>
                  </a:extLst>
                </a:gridCol>
              </a:tblGrid>
              <a:tr h="654488">
                <a:tc>
                  <a:txBody>
                    <a:bodyPr/>
                    <a:lstStyle/>
                    <a:p>
                      <a:pPr algn="r"/>
                      <a:r>
                        <a:rPr lang="en-US" dirty="0">
                          <a:solidFill>
                            <a:schemeClr val="tx1"/>
                          </a:solidFill>
                          <a:latin typeface="Arial" panose="020B0604020202020204" pitchFamily="34" charset="0"/>
                          <a:cs typeface="Arial" panose="020B0604020202020204" pitchFamily="34" charset="0"/>
                        </a:rPr>
                        <a:t>Algorithm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Problem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Interpretable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Explainable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Accuracy</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Training</a:t>
                      </a:r>
                    </a:p>
                    <a:p>
                      <a:pPr algn="r"/>
                      <a:r>
                        <a:rPr lang="en-US" dirty="0">
                          <a:solidFill>
                            <a:schemeClr val="tx1"/>
                          </a:solidFill>
                          <a:latin typeface="Arial" panose="020B0604020202020204" pitchFamily="34" charset="0"/>
                          <a:cs typeface="Arial" panose="020B0604020202020204" pitchFamily="34" charset="0"/>
                        </a:rPr>
                        <a:t>speed</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Prediction</a:t>
                      </a:r>
                    </a:p>
                    <a:p>
                      <a:pPr algn="r"/>
                      <a:r>
                        <a:rPr lang="en-US" dirty="0">
                          <a:solidFill>
                            <a:schemeClr val="tx1"/>
                          </a:solidFill>
                          <a:latin typeface="Arial" panose="020B0604020202020204" pitchFamily="34" charset="0"/>
                          <a:cs typeface="Arial" panose="020B0604020202020204" pitchFamily="34" charset="0"/>
                        </a:rPr>
                        <a:t>speed</a:t>
                      </a:r>
                    </a:p>
                  </a:txBody>
                  <a:tcPr/>
                </a:tc>
                <a:extLst>
                  <a:ext uri="{0D108BD9-81ED-4DB2-BD59-A6C34878D82A}">
                    <a16:rowId xmlns:a16="http://schemas.microsoft.com/office/drawing/2014/main" val="195583709"/>
                  </a:ext>
                </a:extLst>
              </a:tr>
              <a:tr h="487466">
                <a:tc>
                  <a:txBody>
                    <a:bodyPr/>
                    <a:lstStyle/>
                    <a:p>
                      <a:r>
                        <a:rPr lang="en-US" dirty="0">
                          <a:latin typeface="Arial" panose="020B0604020202020204" pitchFamily="34" charset="0"/>
                          <a:cs typeface="Arial" panose="020B0604020202020204" pitchFamily="34" charset="0"/>
                        </a:rPr>
                        <a:t>kNN</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Depends on n</a:t>
                      </a:r>
                    </a:p>
                  </a:txBody>
                  <a:tcPr/>
                </a:tc>
                <a:extLst>
                  <a:ext uri="{0D108BD9-81ED-4DB2-BD59-A6C34878D82A}">
                    <a16:rowId xmlns:a16="http://schemas.microsoft.com/office/drawing/2014/main" val="155873021"/>
                  </a:ext>
                </a:extLst>
              </a:tr>
              <a:tr h="654488">
                <a:tc>
                  <a:txBody>
                    <a:bodyPr/>
                    <a:lstStyle/>
                    <a:p>
                      <a:r>
                        <a:rPr lang="en-US" dirty="0">
                          <a:latin typeface="Arial" panose="020B0604020202020204" pitchFamily="34" charset="0"/>
                          <a:cs typeface="Arial" panose="020B0604020202020204" pitchFamily="34" charset="0"/>
                        </a:rPr>
                        <a:t>Linear</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3893412696"/>
                  </a:ext>
                </a:extLst>
              </a:tr>
              <a:tr h="654488">
                <a:tc>
                  <a:txBody>
                    <a:bodyPr/>
                    <a:lstStyle/>
                    <a:p>
                      <a:r>
                        <a:rPr lang="en-US" dirty="0">
                          <a:latin typeface="Arial" panose="020B0604020202020204" pitchFamily="34" charset="0"/>
                          <a:cs typeface="Arial" panose="020B0604020202020204" pitchFamily="34" charset="0"/>
                        </a:rPr>
                        <a:t>Logistic</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4097434672"/>
                  </a:ext>
                </a:extLst>
              </a:tr>
              <a:tr h="496074">
                <a:tc>
                  <a:txBody>
                    <a:bodyPr/>
                    <a:lstStyle/>
                    <a:p>
                      <a:r>
                        <a:rPr lang="en-US" dirty="0">
                          <a:latin typeface="Arial" panose="020B0604020202020204" pitchFamily="34" charset="0"/>
                          <a:cs typeface="Arial" panose="020B0604020202020204" pitchFamily="34" charset="0"/>
                        </a:rPr>
                        <a:t>Naïve Bayes</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869952888"/>
                  </a:ext>
                </a:extLst>
              </a:tr>
              <a:tr h="493605">
                <a:tc>
                  <a:txBody>
                    <a:bodyPr/>
                    <a:lstStyle/>
                    <a:p>
                      <a:r>
                        <a:rPr lang="en-US" dirty="0">
                          <a:latin typeface="Arial" panose="020B0604020202020204" pitchFamily="34" charset="0"/>
                          <a:cs typeface="Arial" panose="020B0604020202020204" pitchFamily="34" charset="0"/>
                        </a:rPr>
                        <a:t>Decision trees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983470626"/>
                  </a:ext>
                </a:extLst>
              </a:tr>
              <a:tr h="654488">
                <a:tc>
                  <a:txBody>
                    <a:bodyPr/>
                    <a:lstStyle/>
                    <a:p>
                      <a:r>
                        <a:rPr lang="en-US" dirty="0">
                          <a:latin typeface="Arial" panose="020B0604020202020204" pitchFamily="34" charset="0"/>
                          <a:cs typeface="Arial" panose="020B0604020202020204" pitchFamily="34" charset="0"/>
                        </a:rPr>
                        <a:t>Random</a:t>
                      </a:r>
                    </a:p>
                    <a:p>
                      <a:r>
                        <a:rPr lang="en-US" dirty="0">
                          <a:latin typeface="Arial" panose="020B0604020202020204" pitchFamily="34" charset="0"/>
                          <a:cs typeface="Arial" panose="020B0604020202020204" pitchFamily="34" charset="0"/>
                        </a:rPr>
                        <a:t>Forest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moderate</a:t>
                      </a:r>
                    </a:p>
                  </a:txBody>
                  <a:tcPr/>
                </a:tc>
                <a:extLst>
                  <a:ext uri="{0D108BD9-81ED-4DB2-BD59-A6C34878D82A}">
                    <a16:rowId xmlns:a16="http://schemas.microsoft.com/office/drawing/2014/main" val="2574165559"/>
                  </a:ext>
                </a:extLst>
              </a:tr>
              <a:tr h="493605">
                <a:tc>
                  <a:txBody>
                    <a:bodyPr/>
                    <a:lstStyle/>
                    <a:p>
                      <a:r>
                        <a:rPr lang="en-US" dirty="0">
                          <a:latin typeface="Arial" panose="020B0604020202020204" pitchFamily="34" charset="0"/>
                          <a:cs typeface="Arial" panose="020B0604020202020204" pitchFamily="34" charset="0"/>
                        </a:rPr>
                        <a:t>AdaBoost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762899500"/>
                  </a:ext>
                </a:extLst>
              </a:tr>
              <a:tr h="654488">
                <a:tc>
                  <a:txBody>
                    <a:bodyPr/>
                    <a:lstStyle/>
                    <a:p>
                      <a:r>
                        <a:rPr lang="en-US" dirty="0">
                          <a:latin typeface="Arial" panose="020B0604020202020204" pitchFamily="34" charset="0"/>
                          <a:cs typeface="Arial" panose="020B0604020202020204" pitchFamily="34" charset="0"/>
                        </a:rPr>
                        <a:t>Neural</a:t>
                      </a:r>
                    </a:p>
                    <a:p>
                      <a:r>
                        <a:rPr lang="en-US" dirty="0">
                          <a:latin typeface="Arial" panose="020B0604020202020204" pitchFamily="34" charset="0"/>
                          <a:cs typeface="Arial" panose="020B0604020202020204" pitchFamily="34" charset="0"/>
                        </a:rPr>
                        <a:t>Networks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1021278" y="6455788"/>
            <a:ext cx="1718740" cy="307777"/>
          </a:xfrm>
          <a:prstGeom prst="rect">
            <a:avLst/>
          </a:prstGeom>
          <a:noFill/>
        </p:spPr>
        <p:txBody>
          <a:bodyPr wrap="none" rtlCol="0">
            <a:spAutoFit/>
          </a:bodyPr>
          <a:lstStyle/>
          <a:p>
            <a:r>
              <a:rPr lang="en-US" sz="140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0"/>
            <a:ext cx="11224507" cy="868362"/>
          </a:xfrm>
        </p:spPr>
        <p:txBody>
          <a:bodyPr anchor="ctr">
            <a:normAutofit/>
          </a:bodyPr>
          <a:lstStyle/>
          <a:p>
            <a:pPr algn="ctr"/>
            <a:r>
              <a:rPr lang="en-US" sz="4400" dirty="0">
                <a:latin typeface="Arial" charset="0"/>
                <a:ea typeface="Arial" charset="0"/>
                <a:cs typeface="Arial" charset="0"/>
              </a:rPr>
              <a:t>But wait, there’s more</a:t>
            </a:r>
          </a:p>
        </p:txBody>
      </p:sp>
      <p:sp>
        <p:nvSpPr>
          <p:cNvPr id="3" name="Content Placeholder 2"/>
          <p:cNvSpPr>
            <a:spLocks noGrp="1"/>
          </p:cNvSpPr>
          <p:nvPr>
            <p:ph idx="1"/>
          </p:nvPr>
        </p:nvSpPr>
        <p:spPr>
          <a:xfrm>
            <a:off x="304800" y="2133091"/>
            <a:ext cx="11582400" cy="4240615"/>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 have not discussed:</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we pick features (At least not in depth)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Generating training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Confidence measures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Detecting data that has been tampered with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learn?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predict?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42559"/>
            <a:ext cx="11715749"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592885" y="2161309"/>
            <a:ext cx="11006230" cy="438677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images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syndromes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Predicting car sales prices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Diffusion</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can you discover about net revenue from an IoT connected store?</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Flight patterns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559"/>
            <a:ext cx="10220632"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5447" y="2058036"/>
            <a:ext cx="11158537" cy="466344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UC, Berkeley, Amplab Tutorials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Bishop, Pattern recognition and machine learning.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Tan, Steinbach and Kumar, Introduction to Data Mining.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Spiegal, Probability and Statistics.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Alina Opera, Class notes, Northeastern University.</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Kevin Murphy, </a:t>
            </a:r>
            <a:r>
              <a:rPr lang="en-US"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277514"/>
            <a:ext cx="11701461"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388538"/>
            <a:ext cx="11582400" cy="4069416"/>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  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Collection, provenance and data formatting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Probability, randomness, information, distributions and significance</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What are we trying to learn?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Features, supervised and unsupervised learning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Regression, similarity, curve fitting and loss functions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Clustering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Bayes theorem, maximum likelihood re-estimation, EM and latent variables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Classification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SVM</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Principal Component analysis and the curse of dimensionality</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Deep learning</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4216" y="1810001"/>
                <a:ext cx="11947784" cy="504799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Used for</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Dimensionality reduction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Compression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De-noising</a:t>
                </a:r>
              </a:p>
              <a:p>
                <a:pPr marL="342900" indent="-342900" algn="l">
                  <a:lnSpc>
                    <a:spcPct val="100000"/>
                  </a:lnSpc>
                  <a:spcBef>
                    <a:spcPts val="0"/>
                  </a:spcBef>
                  <a:buFont typeface="Arial" panose="020B0604020202020204" pitchFamily="34" charset="0"/>
                  <a:buChar char="•"/>
                </a:pPr>
                <a:r>
                  <a:rPr lang="en-US" sz="2000" dirty="0" err="1">
                    <a:latin typeface="Arial" charset="0"/>
                    <a:ea typeface="Arial" charset="0"/>
                    <a:cs typeface="Arial" charset="0"/>
                  </a:rPr>
                  <a:t>Anomoly</a:t>
                </a:r>
                <a:r>
                  <a:rPr lang="en-US" sz="2000" dirty="0">
                    <a:latin typeface="Arial" charset="0"/>
                    <a:ea typeface="Arial" charset="0"/>
                    <a:cs typeface="Arial" charset="0"/>
                  </a:rPr>
                  <a:t> detection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Feature extraction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For variational, add noise from normal distribution with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𝜎</m:t>
                    </m:r>
                  </m:oMath>
                </a14:m>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4216" y="1810001"/>
                <a:ext cx="11947784" cy="5047999"/>
              </a:xfrm>
              <a:blipFill>
                <a:blip r:embed="rId4"/>
                <a:stretch>
                  <a:fillRect l="-425" t="-7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7114233" y="1566165"/>
            <a:ext cx="4482238" cy="2905216"/>
            <a:chOff x="6451042" y="1566165"/>
            <a:chExt cx="4482238" cy="29052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369332"/>
            </a:xfrm>
            <a:prstGeom prst="rect">
              <a:avLst/>
            </a:prstGeom>
            <a:noFill/>
          </p:spPr>
          <p:txBody>
            <a:bodyPr wrap="square" rtlCol="0">
              <a:spAutoFit/>
            </a:bodyPr>
            <a:lstStyle/>
            <a:p>
              <a:r>
                <a:rPr lang="en-US"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8"/>
              <a:ext cx="1286189" cy="369332"/>
            </a:xfrm>
            <a:prstGeom prst="rect">
              <a:avLst/>
            </a:prstGeom>
            <a:noFill/>
          </p:spPr>
          <p:txBody>
            <a:bodyPr wrap="square" rtlCol="0">
              <a:spAutoFit/>
            </a:bodyPr>
            <a:lstStyle/>
            <a:p>
              <a:r>
                <a:rPr lang="en-US"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6"/>
              <a:ext cx="1286189" cy="646331"/>
            </a:xfrm>
            <a:prstGeom prst="rect">
              <a:avLst/>
            </a:prstGeom>
            <a:noFill/>
          </p:spPr>
          <p:txBody>
            <a:bodyPr wrap="square" rtlCol="0">
              <a:spAutoFit/>
            </a:bodyPr>
            <a:lstStyle/>
            <a:p>
              <a:r>
                <a:rPr lang="en-US" dirty="0"/>
                <a:t>Latent</a:t>
              </a:r>
            </a:p>
            <a:p>
              <a:r>
                <a:rPr lang="en-US"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2"/>
              <a:ext cx="1085222" cy="338554"/>
            </a:xfrm>
            <a:prstGeom prst="rect">
              <a:avLst/>
            </a:prstGeom>
            <a:noFill/>
          </p:spPr>
          <p:txBody>
            <a:bodyPr wrap="square" rtlCol="0">
              <a:spAutoFit/>
            </a:bodyPr>
            <a:lstStyle/>
            <a:p>
              <a:r>
                <a:rPr lang="en-US" sz="1600" dirty="0"/>
                <a:t>model</a:t>
              </a:r>
              <a:endParaRPr lang="en-US" dirty="0"/>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8" y="2973955"/>
              <a:ext cx="1085222" cy="338554"/>
            </a:xfrm>
            <a:prstGeom prst="rect">
              <a:avLst/>
            </a:prstGeom>
            <a:noFill/>
          </p:spPr>
          <p:txBody>
            <a:bodyPr wrap="square" rtlCol="0">
              <a:spAutoFit/>
            </a:bodyPr>
            <a:lstStyle/>
            <a:p>
              <a:r>
                <a:rPr lang="en-US" sz="1600" dirty="0"/>
                <a:t>model</a:t>
              </a:r>
              <a:endParaRPr lang="en-US" dirty="0"/>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3" y="3294283"/>
              <a:ext cx="1085222" cy="584775"/>
            </a:xfrm>
            <a:prstGeom prst="rect">
              <a:avLst/>
            </a:prstGeom>
            <a:noFill/>
          </p:spPr>
          <p:txBody>
            <a:bodyPr wrap="square" rtlCol="0">
              <a:spAutoFit/>
            </a:bodyPr>
            <a:lstStyle/>
            <a:p>
              <a:r>
                <a:rPr lang="en-US" sz="1600" dirty="0"/>
                <a:t>Minimize</a:t>
              </a:r>
            </a:p>
            <a:p>
              <a:r>
                <a:rPr lang="en-US" sz="1600" dirty="0"/>
                <a:t>distance</a:t>
              </a:r>
              <a:endParaRPr lang="en-US" dirty="0"/>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4704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8114386" y="3886606"/>
              <a:ext cx="1733177" cy="584775"/>
            </a:xfrm>
            <a:prstGeom prst="rect">
              <a:avLst/>
            </a:prstGeom>
            <a:noFill/>
          </p:spPr>
          <p:txBody>
            <a:bodyPr wrap="square" rtlCol="0">
              <a:spAutoFit/>
            </a:bodyPr>
            <a:lstStyle/>
            <a:p>
              <a:r>
                <a:rPr lang="en-US" sz="1600" dirty="0"/>
                <a:t>Basic autoencoder</a:t>
              </a:r>
              <a:endParaRPr lang="en-US" dirty="0"/>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10841</TotalTime>
  <Words>12674</Words>
  <Application>Microsoft Macintosh PowerPoint</Application>
  <PresentationFormat>Widescreen</PresentationFormat>
  <Paragraphs>1325</Paragraphs>
  <Slides>103</Slides>
  <Notes>103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103</vt:i4>
      </vt:variant>
    </vt:vector>
  </HeadingPairs>
  <TitlesOfParts>
    <vt:vector size="113" baseType="lpstr">
      <vt:lpstr>Arial</vt:lpstr>
      <vt:lpstr>Calibri</vt:lpstr>
      <vt:lpstr>Calibri Light</vt:lpstr>
      <vt:lpstr>Cambria Math</vt:lpstr>
      <vt:lpstr>Century Gothic</vt:lpstr>
      <vt:lpstr>Courier New</vt:lpstr>
      <vt:lpstr>Helvetica Light</vt:lpstr>
      <vt:lpstr>Lucida Grande</vt:lpstr>
      <vt:lpstr>Office Theme</vt:lpstr>
      <vt:lpstr>Retrospect</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1476</cp:revision>
  <cp:lastPrinted>2019-04-02T13:51:28Z</cp:lastPrinted>
  <dcterms:created xsi:type="dcterms:W3CDTF">2017-02-22T19:21:19Z</dcterms:created>
  <dcterms:modified xsi:type="dcterms:W3CDTF">2023-10-22T00:27:53Z</dcterms:modified>
  <cp:category/>
</cp:coreProperties>
</file>